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notesMasterIdLst>
    <p:notesMasterId r:id="rId15"/>
  </p:notesMasterIdLst>
  <p:sldSz cx="14630400" cy="8229600"/>
  <p:notesSz cx="8229600" cy="14630400"/>
  <p:embeddedFontLst>
    <p:embeddedFont>
      <p:font typeface="Raleway"/>
      <p:regular r:id="rId20"/>
    </p:embeddedFont>
    <p:embeddedFont>
      <p:font typeface="Raleway"/>
      <p:regular r:id="rId21"/>
    </p:embeddedFont>
    <p:embeddedFont>
      <p:font typeface="Raleway"/>
      <p:regular r:id="rId22"/>
    </p:embeddedFont>
    <p:embeddedFont>
      <p:font typeface="Raleway"/>
      <p:regular r:id="rId23"/>
    </p:embeddedFont>
    <p:embeddedFont>
      <p:font typeface="Roboto"/>
      <p:regular r:id="rId24"/>
    </p:embeddedFont>
    <p:embeddedFont>
      <p:font typeface="Roboto"/>
      <p:regular r:id="rId25"/>
    </p:embeddedFont>
    <p:embeddedFont>
      <p:font typeface="Roboto"/>
      <p:regular r:id="rId26"/>
    </p:embeddedFont>
    <p:embeddedFont>
      <p:font typeface="Roboto"/>
      <p:regular r:id="rId27"/>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notesMaster" Target="notesMasters/notesMaster1.xml"/><Relationship Id="rId16" Type="http://schemas.openxmlformats.org/officeDocument/2006/relationships/presProps" Target="presProps.xml"/><Relationship Id="rId17" Type="http://schemas.openxmlformats.org/officeDocument/2006/relationships/viewProps" Target="viewProps.xml"/><Relationship Id="rId18" Type="http://schemas.openxmlformats.org/officeDocument/2006/relationships/theme" Target="theme/theme1.xml"/><Relationship Id="rId19" Type="http://schemas.openxmlformats.org/officeDocument/2006/relationships/tableStyles" Target="tableStyles.xml"/><Relationship Id="rId20" Type="http://schemas.openxmlformats.org/officeDocument/2006/relationships/font" Target="fonts/font1.fntdata"/><Relationship Id="rId21" Type="http://schemas.openxmlformats.org/officeDocument/2006/relationships/font" Target="fonts/font2.fntdata"/><Relationship Id="rId22" Type="http://schemas.openxmlformats.org/officeDocument/2006/relationships/font" Target="fonts/font3.fntdata"/><Relationship Id="rId23" Type="http://schemas.openxmlformats.org/officeDocument/2006/relationships/font" Target="fonts/font4.fntdata"/><Relationship Id="rId24" Type="http://schemas.openxmlformats.org/officeDocument/2006/relationships/font" Target="fonts/font5.fntdata"/><Relationship Id="rId25" Type="http://schemas.openxmlformats.org/officeDocument/2006/relationships/font" Target="fonts/font6.fntdata"/><Relationship Id="rId26" Type="http://schemas.openxmlformats.org/officeDocument/2006/relationships/font" Target="fonts/font7.fntdata"/><Relationship Id="rId27"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0-1.png"/><Relationship Id="rId3"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1-1.png"/><Relationship Id="rId3"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2-1.png"/><Relationship Id="rId3"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3-1.png"/><Relationship Id="rId3"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4-1.png"/><Relationship Id="rId3"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9-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slideLayout" Target="../slideLayouts/slideLayout1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image-11-1.png"/><Relationship Id="rId2" Type="http://schemas.openxmlformats.org/officeDocument/2006/relationships/slideLayout" Target="../slideLayouts/slideLayout12.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2" Type="http://schemas.openxmlformats.org/officeDocument/2006/relationships/hyperlink" Target="https://github.com/MariamKorany/Real_Estate_Analysis" TargetMode="External"/><Relationship Id="rId1" Type="http://schemas.openxmlformats.org/officeDocument/2006/relationships/image" Target="../media/image-13-1.png"/><Relationship Id="rId3" Type="http://schemas.openxmlformats.org/officeDocument/2006/relationships/slideLayout" Target="../slideLayouts/slideLayout14.xml"/><Relationship Id="rId4"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slideLayout" Target="../slideLayouts/slideLayout3.xml"/><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4.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slideLayout" Target="../slideLayouts/slideLayout7.xml"/><Relationship Id="rId6"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8.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9.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slideLayout" Target="../slideLayouts/slideLayout10.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1231463"/>
            <a:ext cx="7556421" cy="850583"/>
          </a:xfrm>
          <a:prstGeom prst="rect">
            <a:avLst/>
          </a:prstGeom>
          <a:noFill/>
          <a:ln/>
        </p:spPr>
        <p:txBody>
          <a:bodyPr wrap="square" lIns="0" tIns="0" rIns="0" bIns="0" rtlCol="0" anchor="t"/>
          <a:lstStyle/>
          <a:p>
            <a:pPr algn="l" indent="0" marL="0">
              <a:lnSpc>
                <a:spcPts val="3300"/>
              </a:lnSpc>
              <a:buNone/>
            </a:pPr>
            <a:r>
              <a:rPr lang="en-US" sz="2650" dirty="0">
                <a:solidFill>
                  <a:srgbClr val="1B1B27"/>
                </a:solidFill>
                <a:latin typeface="Raleway" pitchFamily="34" charset="0"/>
                <a:ea typeface="Raleway" pitchFamily="34" charset="-122"/>
                <a:cs typeface="Raleway" pitchFamily="34" charset="-120"/>
              </a:rPr>
              <a:t>Exploring Egypt’s Real Estate Market through Nawy.com Data</a:t>
            </a:r>
            <a:endParaRPr lang="en-US" sz="2650" dirty="0"/>
          </a:p>
        </p:txBody>
      </p:sp>
      <p:sp>
        <p:nvSpPr>
          <p:cNvPr id="4" name="Text 1"/>
          <p:cNvSpPr/>
          <p:nvPr/>
        </p:nvSpPr>
        <p:spPr>
          <a:xfrm>
            <a:off x="793790" y="2337197"/>
            <a:ext cx="7556421" cy="1814513"/>
          </a:xfrm>
          <a:prstGeom prst="rect">
            <a:avLst/>
          </a:prstGeom>
          <a:noFill/>
          <a:ln/>
        </p:spPr>
        <p:txBody>
          <a:bodyPr wrap="square" lIns="0" tIns="0" rIns="0" bIns="0" rtlCol="0" anchor="t"/>
          <a:lstStyle/>
          <a:p>
            <a:pPr algn="l" indent="0" marL="0">
              <a:lnSpc>
                <a:spcPts val="2850"/>
              </a:lnSpc>
              <a:buNone/>
            </a:pPr>
            <a:r>
              <a:rPr lang="en-US" sz="1750" b="1" dirty="0">
                <a:solidFill>
                  <a:srgbClr val="3C3939"/>
                </a:solidFill>
                <a:latin typeface="Roboto" pitchFamily="34" charset="0"/>
                <a:ea typeface="Roboto" pitchFamily="34" charset="-122"/>
                <a:cs typeface="Roboto" pitchFamily="34" charset="-120"/>
              </a:rPr>
              <a:t>Introduction:</a:t>
            </a:r>
            <a:pPr algn="l" indent="0" marL="0">
              <a:lnSpc>
                <a:spcPts val="2850"/>
              </a:lnSpc>
              <a:buNone/>
            </a:pPr>
            <a:r>
              <a:rPr lang="en-US" sz="1750" dirty="0">
                <a:solidFill>
                  <a:srgbClr val="3C3939"/>
                </a:solidFill>
                <a:latin typeface="Roboto" pitchFamily="34" charset="0"/>
                <a:ea typeface="Roboto" pitchFamily="34" charset="-122"/>
                <a:cs typeface="Roboto" pitchFamily="34" charset="-120"/>
              </a:rPr>
              <a:t>Nawy.com is a leading Egyptian real estate platform that connects users with property listings from major developers and brokers. It provides detailed information about apartments, villas, and other properties, including prices, payment plans, sizes, and finishing types.</a:t>
            </a:r>
            <a:endParaRPr lang="en-US" sz="1750" dirty="0"/>
          </a:p>
        </p:txBody>
      </p:sp>
      <p:sp>
        <p:nvSpPr>
          <p:cNvPr id="5" name="Text 2"/>
          <p:cNvSpPr/>
          <p:nvPr/>
        </p:nvSpPr>
        <p:spPr>
          <a:xfrm>
            <a:off x="793790" y="4406860"/>
            <a:ext cx="7556421" cy="1088708"/>
          </a:xfrm>
          <a:prstGeom prst="rect">
            <a:avLst/>
          </a:prstGeom>
          <a:noFill/>
          <a:ln/>
        </p:spPr>
        <p:txBody>
          <a:bodyPr wrap="square" lIns="0" tIns="0" rIns="0" bIns="0" rtlCol="0" anchor="t"/>
          <a:lstStyle/>
          <a:p>
            <a:pPr algn="l" indent="0" marL="0">
              <a:lnSpc>
                <a:spcPts val="2850"/>
              </a:lnSpc>
              <a:buNone/>
            </a:pPr>
            <a:r>
              <a:rPr lang="en-US" sz="1750" b="1" dirty="0">
                <a:solidFill>
                  <a:srgbClr val="3C3939"/>
                </a:solidFill>
                <a:latin typeface="Roboto" pitchFamily="34" charset="0"/>
                <a:ea typeface="Roboto" pitchFamily="34" charset="-122"/>
                <a:cs typeface="Roboto" pitchFamily="34" charset="-120"/>
              </a:rPr>
              <a:t>Project Objective:</a:t>
            </a:r>
            <a:pPr algn="l" indent="0" marL="0">
              <a:lnSpc>
                <a:spcPts val="2850"/>
              </a:lnSpc>
              <a:buNone/>
            </a:pPr>
            <a:r>
              <a:rPr lang="en-US" sz="1750" dirty="0">
                <a:solidFill>
                  <a:srgbClr val="3C3939"/>
                </a:solidFill>
                <a:latin typeface="Roboto" pitchFamily="34" charset="0"/>
                <a:ea typeface="Roboto" pitchFamily="34" charset="-122"/>
                <a:cs typeface="Roboto" pitchFamily="34" charset="-120"/>
              </a:rPr>
              <a:t>The goal of this project is to scrape property data from Nawy.com and analyze it to:</a:t>
            </a:r>
            <a:endParaRPr lang="en-US" sz="1750" dirty="0"/>
          </a:p>
        </p:txBody>
      </p:sp>
      <p:sp>
        <p:nvSpPr>
          <p:cNvPr id="6" name="Text 3"/>
          <p:cNvSpPr/>
          <p:nvPr/>
        </p:nvSpPr>
        <p:spPr>
          <a:xfrm>
            <a:off x="793790" y="5750719"/>
            <a:ext cx="7556421"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3C3939"/>
                </a:solidFill>
                <a:latin typeface="Roboto" pitchFamily="34" charset="0"/>
                <a:ea typeface="Roboto" pitchFamily="34" charset="-122"/>
                <a:cs typeface="Roboto" pitchFamily="34" charset="-120"/>
              </a:rPr>
              <a:t>Understand key property characteristics</a:t>
            </a:r>
            <a:endParaRPr lang="en-US" sz="1750" dirty="0"/>
          </a:p>
        </p:txBody>
      </p:sp>
      <p:sp>
        <p:nvSpPr>
          <p:cNvPr id="7" name="Text 4"/>
          <p:cNvSpPr/>
          <p:nvPr/>
        </p:nvSpPr>
        <p:spPr>
          <a:xfrm>
            <a:off x="793790" y="6192917"/>
            <a:ext cx="7556421"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3C3939"/>
                </a:solidFill>
                <a:latin typeface="Roboto" pitchFamily="34" charset="0"/>
                <a:ea typeface="Roboto" pitchFamily="34" charset="-122"/>
                <a:cs typeface="Roboto" pitchFamily="34" charset="-120"/>
              </a:rPr>
              <a:t>Explore pricing trends and patterns</a:t>
            </a:r>
            <a:endParaRPr lang="en-US" sz="1750" dirty="0"/>
          </a:p>
        </p:txBody>
      </p:sp>
      <p:sp>
        <p:nvSpPr>
          <p:cNvPr id="8" name="Text 5"/>
          <p:cNvSpPr/>
          <p:nvPr/>
        </p:nvSpPr>
        <p:spPr>
          <a:xfrm>
            <a:off x="793790" y="6635115"/>
            <a:ext cx="7556421"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3C3939"/>
                </a:solidFill>
                <a:latin typeface="Roboto" pitchFamily="34" charset="0"/>
                <a:ea typeface="Roboto" pitchFamily="34" charset="-122"/>
                <a:cs typeface="Roboto" pitchFamily="34" charset="-120"/>
              </a:rPr>
              <a:t>Identify insights into Egypt’s real estate market.</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3065264"/>
            <a:ext cx="7556421" cy="362903"/>
          </a:xfrm>
          <a:prstGeom prst="rect">
            <a:avLst/>
          </a:prstGeom>
          <a:noFill/>
          <a:ln/>
        </p:spPr>
        <p:txBody>
          <a:bodyPr wrap="none" lIns="0" tIns="0" rIns="0" bIns="0" rtlCol="0" anchor="t"/>
          <a:lstStyle/>
          <a:p>
            <a:pPr algn="l" indent="0" marL="0">
              <a:lnSpc>
                <a:spcPts val="2850"/>
              </a:lnSpc>
              <a:buNone/>
            </a:pPr>
            <a:r>
              <a:rPr lang="en-US" sz="1750" dirty="0">
                <a:solidFill>
                  <a:srgbClr val="3C3939"/>
                </a:solidFill>
                <a:latin typeface="Roboto" pitchFamily="34" charset="0"/>
                <a:ea typeface="Roboto" pitchFamily="34" charset="-122"/>
                <a:cs typeface="Roboto" pitchFamily="34" charset="-120"/>
              </a:rPr>
              <a:t>Pre-Processing Mind Map</a:t>
            </a:r>
            <a:endParaRPr lang="en-US" sz="1750" dirty="0"/>
          </a:p>
        </p:txBody>
      </p:sp>
      <p:sp>
        <p:nvSpPr>
          <p:cNvPr id="4" name="Shape 1"/>
          <p:cNvSpPr/>
          <p:nvPr/>
        </p:nvSpPr>
        <p:spPr>
          <a:xfrm>
            <a:off x="793790" y="3683317"/>
            <a:ext cx="7556421" cy="1685092"/>
          </a:xfrm>
          <a:prstGeom prst="roundRect">
            <a:avLst>
              <a:gd name="adj" fmla="val 32306"/>
            </a:avLst>
          </a:prstGeom>
          <a:solidFill>
            <a:srgbClr val="E1E1EA"/>
          </a:solidFill>
          <a:ln w="7620">
            <a:solidFill>
              <a:srgbClr val="C7C7D0"/>
            </a:solidFill>
            <a:prstDash val="solid"/>
          </a:ln>
        </p:spPr>
      </p:sp>
      <p:sp>
        <p:nvSpPr>
          <p:cNvPr id="5" name="Text 2"/>
          <p:cNvSpPr/>
          <p:nvPr/>
        </p:nvSpPr>
        <p:spPr>
          <a:xfrm>
            <a:off x="1028224" y="3917752"/>
            <a:ext cx="3740587" cy="354330"/>
          </a:xfrm>
          <a:prstGeom prst="rect">
            <a:avLst/>
          </a:prstGeom>
          <a:noFill/>
          <a:ln/>
        </p:spPr>
        <p:txBody>
          <a:bodyPr wrap="none" lIns="0" tIns="0" rIns="0" bIns="0" rtlCol="0" anchor="t"/>
          <a:lstStyle/>
          <a:p>
            <a:pPr algn="l" indent="0" marL="0">
              <a:lnSpc>
                <a:spcPts val="2750"/>
              </a:lnSpc>
              <a:buNone/>
            </a:pPr>
            <a:r>
              <a:rPr lang="en-US" sz="2200" b="1" dirty="0">
                <a:solidFill>
                  <a:srgbClr val="3C3939"/>
                </a:solidFill>
                <a:latin typeface="Raleway" pitchFamily="34" charset="0"/>
                <a:ea typeface="Raleway" pitchFamily="34" charset="-122"/>
                <a:cs typeface="Raleway" pitchFamily="34" charset="-120"/>
              </a:rPr>
              <a:t>D) Detect &amp; Handle Outliers</a:t>
            </a:r>
            <a:endParaRPr lang="en-US" sz="2200" dirty="0"/>
          </a:p>
        </p:txBody>
      </p:sp>
      <p:sp>
        <p:nvSpPr>
          <p:cNvPr id="6" name="Text 3"/>
          <p:cNvSpPr/>
          <p:nvPr/>
        </p:nvSpPr>
        <p:spPr>
          <a:xfrm>
            <a:off x="1028224" y="4408170"/>
            <a:ext cx="7087553" cy="725805"/>
          </a:xfrm>
          <a:prstGeom prst="rect">
            <a:avLst/>
          </a:prstGeom>
          <a:noFill/>
          <a:ln/>
        </p:spPr>
        <p:txBody>
          <a:bodyPr wrap="square" lIns="0" tIns="0" rIns="0" bIns="0" rtlCol="0" anchor="t"/>
          <a:lstStyle/>
          <a:p>
            <a:pPr algn="l" marL="342900" indent="-342900">
              <a:lnSpc>
                <a:spcPts val="2850"/>
              </a:lnSpc>
              <a:buSzPct val="100000"/>
              <a:buChar char="•"/>
            </a:pPr>
            <a:r>
              <a:rPr lang="en-US" sz="1750" dirty="0">
                <a:solidFill>
                  <a:srgbClr val="3C3939"/>
                </a:solidFill>
                <a:latin typeface="Roboto" pitchFamily="34" charset="0"/>
                <a:ea typeface="Roboto" pitchFamily="34" charset="-122"/>
                <a:cs typeface="Roboto" pitchFamily="34" charset="-120"/>
              </a:rPr>
              <a:t>IQR method, Z-score, or domain-specific thresholdsDetect &amp; Handle Outliers</a:t>
            </a:r>
            <a:endParaRPr lang="en-US" sz="17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963454"/>
            <a:ext cx="7556421" cy="362903"/>
          </a:xfrm>
          <a:prstGeom prst="rect">
            <a:avLst/>
          </a:prstGeom>
          <a:noFill/>
          <a:ln/>
        </p:spPr>
        <p:txBody>
          <a:bodyPr wrap="none" lIns="0" tIns="0" rIns="0" bIns="0" rtlCol="0" anchor="t"/>
          <a:lstStyle/>
          <a:p>
            <a:pPr algn="l" indent="0" marL="0">
              <a:lnSpc>
                <a:spcPts val="2850"/>
              </a:lnSpc>
              <a:buNone/>
            </a:pPr>
            <a:r>
              <a:rPr lang="en-US" sz="1750" dirty="0">
                <a:solidFill>
                  <a:srgbClr val="3C3939"/>
                </a:solidFill>
                <a:latin typeface="Roboto" pitchFamily="34" charset="0"/>
                <a:ea typeface="Roboto" pitchFamily="34" charset="-122"/>
                <a:cs typeface="Roboto" pitchFamily="34" charset="-120"/>
              </a:rPr>
              <a:t>Pre-Processing Mind Map</a:t>
            </a:r>
            <a:endParaRPr lang="en-US" sz="1750" dirty="0"/>
          </a:p>
        </p:txBody>
      </p:sp>
      <p:sp>
        <p:nvSpPr>
          <p:cNvPr id="4" name="Text 1"/>
          <p:cNvSpPr/>
          <p:nvPr/>
        </p:nvSpPr>
        <p:spPr>
          <a:xfrm>
            <a:off x="6280190" y="1808321"/>
            <a:ext cx="2149554" cy="354330"/>
          </a:xfrm>
          <a:prstGeom prst="rect">
            <a:avLst/>
          </a:prstGeom>
          <a:noFill/>
          <a:ln/>
        </p:spPr>
        <p:txBody>
          <a:bodyPr wrap="none" lIns="0" tIns="0" rIns="0" bIns="0" rtlCol="0" anchor="t"/>
          <a:lstStyle/>
          <a:p>
            <a:pPr algn="l" indent="0" marL="0">
              <a:lnSpc>
                <a:spcPts val="2750"/>
              </a:lnSpc>
              <a:buNone/>
            </a:pPr>
            <a:r>
              <a:rPr lang="en-US" sz="2200" b="1" dirty="0">
                <a:solidFill>
                  <a:srgbClr val="1B1B27"/>
                </a:solidFill>
                <a:latin typeface="Raleway" pitchFamily="34" charset="0"/>
                <a:ea typeface="Raleway" pitchFamily="34" charset="-122"/>
                <a:cs typeface="Raleway" pitchFamily="34" charset="-120"/>
              </a:rPr>
              <a:t>E) Encoding</a:t>
            </a:r>
            <a:endParaRPr lang="en-US" sz="2200" dirty="0"/>
          </a:p>
        </p:txBody>
      </p:sp>
      <p:sp>
        <p:nvSpPr>
          <p:cNvPr id="5" name="Text 2"/>
          <p:cNvSpPr/>
          <p:nvPr/>
        </p:nvSpPr>
        <p:spPr>
          <a:xfrm>
            <a:off x="6280190" y="2389465"/>
            <a:ext cx="2149554" cy="1103948"/>
          </a:xfrm>
          <a:prstGeom prst="rect">
            <a:avLst/>
          </a:prstGeom>
          <a:noFill/>
          <a:ln/>
        </p:spPr>
        <p:txBody>
          <a:bodyPr wrap="square" lIns="0" tIns="0" rIns="0" bIns="0" rtlCol="0" anchor="t"/>
          <a:lstStyle/>
          <a:p>
            <a:pPr algn="l" marL="342900" indent="-342900">
              <a:lnSpc>
                <a:spcPts val="2850"/>
              </a:lnSpc>
              <a:buSzPct val="100000"/>
              <a:buChar char="•"/>
            </a:pPr>
            <a:r>
              <a:rPr lang="en-US" sz="1750" b="1" dirty="0">
                <a:solidFill>
                  <a:srgbClr val="3C3939"/>
                </a:solidFill>
                <a:latin typeface="Roboto" pitchFamily="34" charset="0"/>
                <a:ea typeface="Roboto" pitchFamily="34" charset="-122"/>
                <a:cs typeface="Roboto" pitchFamily="34" charset="-120"/>
              </a:rPr>
              <a:t>Ordinal Features:</a:t>
            </a:r>
            <a:pPr algn="l" indent="0" marL="0">
              <a:lnSpc>
                <a:spcPts val="2850"/>
              </a:lnSpc>
              <a:buNone/>
            </a:pPr>
            <a:r>
              <a:rPr lang="en-US" sz="1750" dirty="0">
                <a:solidFill>
                  <a:srgbClr val="3C3939"/>
                </a:solidFill>
                <a:latin typeface="Roboto" pitchFamily="34" charset="0"/>
                <a:ea typeface="Roboto" pitchFamily="34" charset="-122"/>
                <a:cs typeface="Roboto" pitchFamily="34" charset="-120"/>
              </a:rPr>
              <a:t> </a:t>
            </a:r>
            <a:pPr algn="l" indent="0" marL="0">
              <a:lnSpc>
                <a:spcPts val="2850"/>
              </a:lnSpc>
              <a:buNone/>
            </a:pPr>
            <a:r>
              <a:rPr lang="en-US" sz="1750" dirty="0">
                <a:solidFill>
                  <a:srgbClr val="3C3939"/>
                </a:solidFill>
                <a:highlight>
                  <a:srgbClr val="F2F2F2"/>
                </a:highlight>
                <a:latin typeface="Consolas" pitchFamily="34" charset="0"/>
                <a:ea typeface="Consolas" pitchFamily="34" charset="-122"/>
                <a:cs typeface="Consolas" pitchFamily="34" charset="-120"/>
              </a:rPr>
              <a:t>OrdinalEncoder</a:t>
            </a:r>
            <a:pPr algn="l" indent="0" marL="0">
              <a:lnSpc>
                <a:spcPts val="2850"/>
              </a:lnSpc>
              <a:buNone/>
            </a:pPr>
            <a:r>
              <a:rPr lang="en-US" sz="1750" dirty="0">
                <a:solidFill>
                  <a:srgbClr val="3C3939"/>
                </a:solidFill>
                <a:latin typeface="Roboto" pitchFamily="34" charset="0"/>
                <a:ea typeface="Roboto" pitchFamily="34" charset="-122"/>
                <a:cs typeface="Roboto" pitchFamily="34" charset="-120"/>
              </a:rPr>
              <a:t>, </a:t>
            </a:r>
            <a:pPr algn="l" indent="0" marL="0">
              <a:lnSpc>
                <a:spcPts val="2850"/>
              </a:lnSpc>
              <a:buNone/>
            </a:pPr>
            <a:r>
              <a:rPr lang="en-US" sz="1750" dirty="0">
                <a:solidFill>
                  <a:srgbClr val="3C3939"/>
                </a:solidFill>
                <a:highlight>
                  <a:srgbClr val="F2F2F2"/>
                </a:highlight>
                <a:latin typeface="Consolas" pitchFamily="34" charset="0"/>
                <a:ea typeface="Consolas" pitchFamily="34" charset="-122"/>
                <a:cs typeface="Consolas" pitchFamily="34" charset="-120"/>
              </a:rPr>
              <a:t>LabelEncoder</a:t>
            </a:r>
            <a:endParaRPr lang="en-US" sz="1750" dirty="0"/>
          </a:p>
        </p:txBody>
      </p:sp>
      <p:sp>
        <p:nvSpPr>
          <p:cNvPr id="6" name="Text 3"/>
          <p:cNvSpPr/>
          <p:nvPr/>
        </p:nvSpPr>
        <p:spPr>
          <a:xfrm>
            <a:off x="6280190" y="3572708"/>
            <a:ext cx="2149554" cy="725805"/>
          </a:xfrm>
          <a:prstGeom prst="rect">
            <a:avLst/>
          </a:prstGeom>
          <a:noFill/>
          <a:ln/>
        </p:spPr>
        <p:txBody>
          <a:bodyPr wrap="square" lIns="0" tIns="0" rIns="0" bIns="0" rtlCol="0" anchor="t"/>
          <a:lstStyle/>
          <a:p>
            <a:pPr algn="l" marL="342900" indent="-342900">
              <a:lnSpc>
                <a:spcPts val="2850"/>
              </a:lnSpc>
              <a:buSzPct val="100000"/>
              <a:buChar char="•"/>
            </a:pPr>
            <a:r>
              <a:rPr lang="en-US" sz="1750" b="1" dirty="0">
                <a:solidFill>
                  <a:srgbClr val="3C3939"/>
                </a:solidFill>
                <a:latin typeface="Roboto" pitchFamily="34" charset="0"/>
                <a:ea typeface="Roboto" pitchFamily="34" charset="-122"/>
                <a:cs typeface="Roboto" pitchFamily="34" charset="-120"/>
              </a:rPr>
              <a:t>Nominal Features:</a:t>
            </a:r>
            <a:endParaRPr lang="en-US" sz="1750" dirty="0"/>
          </a:p>
        </p:txBody>
      </p:sp>
      <p:sp>
        <p:nvSpPr>
          <p:cNvPr id="7" name="Text 4"/>
          <p:cNvSpPr/>
          <p:nvPr/>
        </p:nvSpPr>
        <p:spPr>
          <a:xfrm>
            <a:off x="6280190" y="4377809"/>
            <a:ext cx="2149554" cy="1466850"/>
          </a:xfrm>
          <a:prstGeom prst="rect">
            <a:avLst/>
          </a:prstGeom>
          <a:noFill/>
          <a:ln/>
        </p:spPr>
        <p:txBody>
          <a:bodyPr wrap="square" lIns="0" tIns="0" rIns="0" bIns="0" rtlCol="0" anchor="t"/>
          <a:lstStyle/>
          <a:p>
            <a:pPr algn="l" lvl="1" marL="685800" indent="-342900">
              <a:lnSpc>
                <a:spcPts val="2850"/>
              </a:lnSpc>
              <a:buSzPct val="100000"/>
              <a:buChar char="•"/>
            </a:pPr>
            <a:r>
              <a:rPr lang="en-US" sz="1750" dirty="0">
                <a:solidFill>
                  <a:srgbClr val="3C3939"/>
                </a:solidFill>
                <a:latin typeface="Roboto" pitchFamily="34" charset="0"/>
                <a:ea typeface="Roboto" pitchFamily="34" charset="-122"/>
                <a:cs typeface="Roboto" pitchFamily="34" charset="-120"/>
              </a:rPr>
              <a:t>&lt; 7 unique values → </a:t>
            </a:r>
            <a:pPr algn="l" lvl="1" indent="0" marL="0">
              <a:lnSpc>
                <a:spcPts val="2850"/>
              </a:lnSpc>
              <a:buNone/>
            </a:pPr>
            <a:r>
              <a:rPr lang="en-US" sz="1750" dirty="0">
                <a:solidFill>
                  <a:srgbClr val="3C3939"/>
                </a:solidFill>
                <a:highlight>
                  <a:srgbClr val="F2F2F2"/>
                </a:highlight>
                <a:latin typeface="Consolas" pitchFamily="34" charset="0"/>
                <a:ea typeface="Consolas" pitchFamily="34" charset="-122"/>
                <a:cs typeface="Consolas" pitchFamily="34" charset="-120"/>
              </a:rPr>
              <a:t>OneHotEncoder</a:t>
            </a:r>
            <a:endParaRPr lang="en-US" sz="1750" dirty="0"/>
          </a:p>
        </p:txBody>
      </p:sp>
      <p:sp>
        <p:nvSpPr>
          <p:cNvPr id="8" name="Text 5"/>
          <p:cNvSpPr/>
          <p:nvPr/>
        </p:nvSpPr>
        <p:spPr>
          <a:xfrm>
            <a:off x="6280190" y="5923955"/>
            <a:ext cx="2149554" cy="1466850"/>
          </a:xfrm>
          <a:prstGeom prst="rect">
            <a:avLst/>
          </a:prstGeom>
          <a:noFill/>
          <a:ln/>
        </p:spPr>
        <p:txBody>
          <a:bodyPr wrap="square" lIns="0" tIns="0" rIns="0" bIns="0" rtlCol="0" anchor="t"/>
          <a:lstStyle/>
          <a:p>
            <a:pPr algn="l" lvl="1" marL="685800" indent="-342900">
              <a:lnSpc>
                <a:spcPts val="2850"/>
              </a:lnSpc>
              <a:buSzPct val="100000"/>
              <a:buChar char="•"/>
            </a:pPr>
            <a:r>
              <a:rPr lang="en-US" sz="1750" dirty="0">
                <a:solidFill>
                  <a:srgbClr val="3C3939"/>
                </a:solidFill>
                <a:latin typeface="Roboto" pitchFamily="34" charset="0"/>
                <a:ea typeface="Roboto" pitchFamily="34" charset="-122"/>
                <a:cs typeface="Roboto" pitchFamily="34" charset="-120"/>
              </a:rPr>
              <a:t>≥ 7 unique values → </a:t>
            </a:r>
            <a:pPr algn="l" lvl="1" indent="0" marL="0">
              <a:lnSpc>
                <a:spcPts val="2850"/>
              </a:lnSpc>
              <a:buNone/>
            </a:pPr>
            <a:r>
              <a:rPr lang="en-US" sz="1750" dirty="0">
                <a:solidFill>
                  <a:srgbClr val="3C3939"/>
                </a:solidFill>
                <a:highlight>
                  <a:srgbClr val="F2F2F2"/>
                </a:highlight>
                <a:latin typeface="Consolas" pitchFamily="34" charset="0"/>
                <a:ea typeface="Consolas" pitchFamily="34" charset="-122"/>
                <a:cs typeface="Consolas" pitchFamily="34" charset="-120"/>
              </a:rPr>
              <a:t>BinaryEncoder</a:t>
            </a:r>
            <a:endParaRPr lang="en-US" sz="1750" dirty="0"/>
          </a:p>
        </p:txBody>
      </p:sp>
      <p:sp>
        <p:nvSpPr>
          <p:cNvPr id="9" name="Text 6"/>
          <p:cNvSpPr/>
          <p:nvPr/>
        </p:nvSpPr>
        <p:spPr>
          <a:xfrm>
            <a:off x="8990767" y="1808321"/>
            <a:ext cx="2150388" cy="1062990"/>
          </a:xfrm>
          <a:prstGeom prst="rect">
            <a:avLst/>
          </a:prstGeom>
          <a:noFill/>
          <a:ln/>
        </p:spPr>
        <p:txBody>
          <a:bodyPr wrap="square" lIns="0" tIns="0" rIns="0" bIns="0" rtlCol="0" anchor="t"/>
          <a:lstStyle/>
          <a:p>
            <a:pPr algn="l" indent="0" marL="0">
              <a:lnSpc>
                <a:spcPts val="2750"/>
              </a:lnSpc>
              <a:buNone/>
            </a:pPr>
            <a:r>
              <a:rPr lang="en-US" sz="2200" b="1" dirty="0">
                <a:solidFill>
                  <a:srgbClr val="1B1B27"/>
                </a:solidFill>
                <a:latin typeface="Raleway" pitchFamily="34" charset="0"/>
                <a:ea typeface="Raleway" pitchFamily="34" charset="-122"/>
                <a:cs typeface="Raleway" pitchFamily="34" charset="-120"/>
              </a:rPr>
              <a:t>F) Handle Imbalanced Data</a:t>
            </a:r>
            <a:endParaRPr lang="en-US" sz="2200" dirty="0"/>
          </a:p>
        </p:txBody>
      </p:sp>
      <p:sp>
        <p:nvSpPr>
          <p:cNvPr id="10" name="Text 7"/>
          <p:cNvSpPr/>
          <p:nvPr/>
        </p:nvSpPr>
        <p:spPr>
          <a:xfrm>
            <a:off x="8990767" y="3098125"/>
            <a:ext cx="2150388" cy="1466850"/>
          </a:xfrm>
          <a:prstGeom prst="rect">
            <a:avLst/>
          </a:prstGeom>
          <a:noFill/>
          <a:ln/>
        </p:spPr>
        <p:txBody>
          <a:bodyPr wrap="square" lIns="0" tIns="0" rIns="0" bIns="0" rtlCol="0" anchor="t"/>
          <a:lstStyle/>
          <a:p>
            <a:pPr algn="l" marL="342900" indent="-342900">
              <a:lnSpc>
                <a:spcPts val="2850"/>
              </a:lnSpc>
              <a:buSzPct val="100000"/>
              <a:buChar char="•"/>
            </a:pPr>
            <a:r>
              <a:rPr lang="en-US" sz="1750" dirty="0">
                <a:solidFill>
                  <a:srgbClr val="3C3939"/>
                </a:solidFill>
                <a:latin typeface="Roboto" pitchFamily="34" charset="0"/>
                <a:ea typeface="Roboto" pitchFamily="34" charset="-122"/>
                <a:cs typeface="Roboto" pitchFamily="34" charset="-120"/>
              </a:rPr>
              <a:t>Resample training data → </a:t>
            </a:r>
            <a:pPr algn="l" indent="0" marL="0">
              <a:lnSpc>
                <a:spcPts val="2850"/>
              </a:lnSpc>
              <a:buNone/>
            </a:pPr>
            <a:r>
              <a:rPr lang="en-US" sz="1750" dirty="0">
                <a:solidFill>
                  <a:srgbClr val="3C3939"/>
                </a:solidFill>
                <a:highlight>
                  <a:srgbClr val="F2F2F2"/>
                </a:highlight>
                <a:latin typeface="Consolas" pitchFamily="34" charset="0"/>
                <a:ea typeface="Consolas" pitchFamily="34" charset="-122"/>
                <a:cs typeface="Consolas" pitchFamily="34" charset="-120"/>
              </a:rPr>
              <a:t>X_train_resampled</a:t>
            </a:r>
            <a:endParaRPr lang="en-US" sz="1750" dirty="0"/>
          </a:p>
        </p:txBody>
      </p:sp>
      <p:sp>
        <p:nvSpPr>
          <p:cNvPr id="11" name="Text 8"/>
          <p:cNvSpPr/>
          <p:nvPr/>
        </p:nvSpPr>
        <p:spPr>
          <a:xfrm>
            <a:off x="11702177" y="1785580"/>
            <a:ext cx="2149554" cy="362903"/>
          </a:xfrm>
          <a:prstGeom prst="rect">
            <a:avLst/>
          </a:prstGeom>
          <a:noFill/>
          <a:ln/>
        </p:spPr>
        <p:txBody>
          <a:bodyPr wrap="none" lIns="0" tIns="0" rIns="0" bIns="0" rtlCol="0" anchor="t"/>
          <a:lstStyle/>
          <a:p>
            <a:pPr algn="l" indent="0" marL="0">
              <a:lnSpc>
                <a:spcPts val="2850"/>
              </a:lnSpc>
              <a:buNone/>
            </a:pPr>
            <a:r>
              <a:rPr lang="en-US" sz="1750" b="1" dirty="0">
                <a:solidFill>
                  <a:srgbClr val="3C3939"/>
                </a:solidFill>
                <a:latin typeface="Roboto" pitchFamily="34" charset="0"/>
                <a:ea typeface="Roboto" pitchFamily="34" charset="-122"/>
                <a:cs typeface="Roboto" pitchFamily="34" charset="-120"/>
              </a:rPr>
              <a:t>G) Feature Scaling</a:t>
            </a:r>
            <a:endParaRPr lang="en-US" sz="1750" dirty="0"/>
          </a:p>
        </p:txBody>
      </p:sp>
      <p:sp>
        <p:nvSpPr>
          <p:cNvPr id="12" name="Text 9"/>
          <p:cNvSpPr/>
          <p:nvPr/>
        </p:nvSpPr>
        <p:spPr>
          <a:xfrm>
            <a:off x="11702177" y="2352556"/>
            <a:ext cx="2149554" cy="1829753"/>
          </a:xfrm>
          <a:prstGeom prst="rect">
            <a:avLst/>
          </a:prstGeom>
          <a:noFill/>
          <a:ln/>
        </p:spPr>
        <p:txBody>
          <a:bodyPr wrap="square" lIns="0" tIns="0" rIns="0" bIns="0" rtlCol="0" anchor="t"/>
          <a:lstStyle/>
          <a:p>
            <a:pPr algn="l" marL="342900" indent="-342900">
              <a:lnSpc>
                <a:spcPts val="2850"/>
              </a:lnSpc>
              <a:buSzPct val="100000"/>
              <a:buChar char="•"/>
            </a:pPr>
            <a:r>
              <a:rPr lang="en-US" sz="1750" dirty="0">
                <a:solidFill>
                  <a:srgbClr val="3C3939"/>
                </a:solidFill>
                <a:latin typeface="Roboto" pitchFamily="34" charset="0"/>
                <a:ea typeface="Roboto" pitchFamily="34" charset="-122"/>
                <a:cs typeface="Roboto" pitchFamily="34" charset="-120"/>
              </a:rPr>
              <a:t>Apply scaling to resampled training data → </a:t>
            </a:r>
            <a:pPr algn="l" indent="0" marL="0">
              <a:lnSpc>
                <a:spcPts val="2850"/>
              </a:lnSpc>
              <a:buNone/>
            </a:pPr>
            <a:r>
              <a:rPr lang="en-US" sz="1750" dirty="0">
                <a:solidFill>
                  <a:srgbClr val="3C3939"/>
                </a:solidFill>
                <a:highlight>
                  <a:srgbClr val="F2F2F2"/>
                </a:highlight>
                <a:latin typeface="Consolas" pitchFamily="34" charset="0"/>
                <a:ea typeface="Consolas" pitchFamily="34" charset="-122"/>
                <a:cs typeface="Consolas" pitchFamily="34" charset="-120"/>
              </a:rPr>
              <a:t>X_train_resampled_scaled</a:t>
            </a:r>
            <a:endParaRPr lang="en-US" sz="1750" dirty="0"/>
          </a:p>
        </p:txBody>
      </p:sp>
      <p:sp>
        <p:nvSpPr>
          <p:cNvPr id="13" name="Text 10"/>
          <p:cNvSpPr/>
          <p:nvPr/>
        </p:nvSpPr>
        <p:spPr>
          <a:xfrm>
            <a:off x="11702177" y="4261604"/>
            <a:ext cx="2149554" cy="741045"/>
          </a:xfrm>
          <a:prstGeom prst="rect">
            <a:avLst/>
          </a:prstGeom>
          <a:noFill/>
          <a:ln/>
        </p:spPr>
        <p:txBody>
          <a:bodyPr wrap="square" lIns="0" tIns="0" rIns="0" bIns="0" rtlCol="0" anchor="t"/>
          <a:lstStyle/>
          <a:p>
            <a:pPr algn="l" lvl="1" marL="685800" indent="-342900">
              <a:lnSpc>
                <a:spcPts val="2850"/>
              </a:lnSpc>
              <a:buSzPct val="100000"/>
              <a:buChar char="•"/>
            </a:pPr>
            <a:r>
              <a:rPr lang="en-US" sz="1750" dirty="0">
                <a:solidFill>
                  <a:srgbClr val="3C3939"/>
                </a:solidFill>
                <a:highlight>
                  <a:srgbClr val="F2F2F2"/>
                </a:highlight>
                <a:latin typeface="Consolas" pitchFamily="34" charset="0"/>
                <a:ea typeface="Consolas" pitchFamily="34" charset="-122"/>
                <a:cs typeface="Consolas" pitchFamily="34" charset="-120"/>
              </a:rPr>
              <a:t>StandardScaler</a:t>
            </a:r>
            <a:endParaRPr lang="en-US" sz="175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Text 0"/>
          <p:cNvSpPr/>
          <p:nvPr/>
        </p:nvSpPr>
        <p:spPr>
          <a:xfrm>
            <a:off x="793790" y="3246715"/>
            <a:ext cx="13042821" cy="362903"/>
          </a:xfrm>
          <a:prstGeom prst="rect">
            <a:avLst/>
          </a:prstGeom>
          <a:noFill/>
          <a:ln/>
        </p:spPr>
        <p:txBody>
          <a:bodyPr wrap="none" lIns="0" tIns="0" rIns="0" bIns="0" rtlCol="0" anchor="t"/>
          <a:lstStyle/>
          <a:p>
            <a:pPr algn="l" indent="0" marL="0">
              <a:lnSpc>
                <a:spcPts val="2850"/>
              </a:lnSpc>
              <a:buNone/>
            </a:pPr>
            <a:r>
              <a:rPr lang="en-US" sz="1750" dirty="0">
                <a:solidFill>
                  <a:srgbClr val="3C3939"/>
                </a:solidFill>
                <a:latin typeface="Roboto" pitchFamily="34" charset="0"/>
                <a:ea typeface="Roboto" pitchFamily="34" charset="-122"/>
                <a:cs typeface="Roboto" pitchFamily="34" charset="-120"/>
              </a:rPr>
              <a:t>Step6:Deployment</a:t>
            </a:r>
            <a:endParaRPr lang="en-US" sz="1750" dirty="0"/>
          </a:p>
        </p:txBody>
      </p:sp>
      <p:sp>
        <p:nvSpPr>
          <p:cNvPr id="3" name="Shape 1"/>
          <p:cNvSpPr/>
          <p:nvPr/>
        </p:nvSpPr>
        <p:spPr>
          <a:xfrm>
            <a:off x="793790" y="3864769"/>
            <a:ext cx="13042821" cy="1322189"/>
          </a:xfrm>
          <a:prstGeom prst="roundRect">
            <a:avLst>
              <a:gd name="adj" fmla="val 41173"/>
            </a:avLst>
          </a:prstGeom>
          <a:solidFill>
            <a:srgbClr val="E1E1EA"/>
          </a:solidFill>
          <a:ln w="7620">
            <a:solidFill>
              <a:srgbClr val="C7C7D0"/>
            </a:solidFill>
            <a:prstDash val="solid"/>
          </a:ln>
        </p:spPr>
      </p:sp>
      <p:sp>
        <p:nvSpPr>
          <p:cNvPr id="4" name="Text 2"/>
          <p:cNvSpPr/>
          <p:nvPr/>
        </p:nvSpPr>
        <p:spPr>
          <a:xfrm>
            <a:off x="1028224" y="4099203"/>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3C3939"/>
                </a:solidFill>
                <a:latin typeface="Raleway" pitchFamily="34" charset="0"/>
                <a:ea typeface="Raleway" pitchFamily="34" charset="-122"/>
                <a:cs typeface="Raleway" pitchFamily="34" charset="-120"/>
              </a:rPr>
              <a:t>Streamlit </a:t>
            </a:r>
            <a:endParaRPr lang="en-US" sz="2200" dirty="0"/>
          </a:p>
        </p:txBody>
      </p:sp>
      <p:sp>
        <p:nvSpPr>
          <p:cNvPr id="5" name="Text 3"/>
          <p:cNvSpPr/>
          <p:nvPr/>
        </p:nvSpPr>
        <p:spPr>
          <a:xfrm>
            <a:off x="1028224" y="4589621"/>
            <a:ext cx="12573953" cy="362903"/>
          </a:xfrm>
          <a:prstGeom prst="rect">
            <a:avLst/>
          </a:prstGeom>
          <a:noFill/>
          <a:ln/>
        </p:spPr>
        <p:txBody>
          <a:bodyPr wrap="none" lIns="0" tIns="0" rIns="0" bIns="0" rtlCol="0" anchor="t"/>
          <a:lstStyle/>
          <a:p>
            <a:pPr algn="l" indent="0" marL="0">
              <a:lnSpc>
                <a:spcPts val="2850"/>
              </a:lnSpc>
              <a:buNone/>
            </a:pPr>
            <a:r>
              <a:rPr lang="en-US" sz="1750" dirty="0">
                <a:solidFill>
                  <a:srgbClr val="3C3939"/>
                </a:solidFill>
                <a:latin typeface="Roboto" pitchFamily="34" charset="0"/>
                <a:ea typeface="Roboto" pitchFamily="34" charset="-122"/>
                <a:cs typeface="Roboto" pitchFamily="34" charset="-120"/>
              </a:rPr>
              <a:t>Make the ML model interactive and accessible via a web app.</a:t>
            </a:r>
            <a:endParaRPr lang="en-US" sz="175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Text 0"/>
          <p:cNvSpPr/>
          <p:nvPr/>
        </p:nvSpPr>
        <p:spPr>
          <a:xfrm>
            <a:off x="793790" y="1917859"/>
            <a:ext cx="13042821" cy="362903"/>
          </a:xfrm>
          <a:prstGeom prst="rect">
            <a:avLst/>
          </a:prstGeom>
          <a:noFill/>
          <a:ln/>
        </p:spPr>
        <p:txBody>
          <a:bodyPr wrap="none" lIns="0" tIns="0" rIns="0" bIns="0" rtlCol="0" anchor="t"/>
          <a:lstStyle/>
          <a:p>
            <a:pPr algn="l" indent="0" marL="0">
              <a:lnSpc>
                <a:spcPts val="2850"/>
              </a:lnSpc>
              <a:buNone/>
            </a:pPr>
            <a:r>
              <a:rPr lang="en-US" sz="1750" dirty="0">
                <a:solidFill>
                  <a:srgbClr val="3C3939"/>
                </a:solidFill>
                <a:latin typeface="Roboto" pitchFamily="34" charset="0"/>
                <a:ea typeface="Roboto" pitchFamily="34" charset="-122"/>
                <a:cs typeface="Roboto" pitchFamily="34" charset="-120"/>
              </a:rPr>
              <a:t>Step7:Github Rebository &amp; Streamlit App</a:t>
            </a:r>
            <a:endParaRPr lang="en-US" sz="1750" dirty="0"/>
          </a:p>
        </p:txBody>
      </p:sp>
      <p:sp>
        <p:nvSpPr>
          <p:cNvPr id="3" name="Shape 1"/>
          <p:cNvSpPr/>
          <p:nvPr/>
        </p:nvSpPr>
        <p:spPr>
          <a:xfrm>
            <a:off x="793790" y="2535912"/>
            <a:ext cx="6407944" cy="3361849"/>
          </a:xfrm>
          <a:prstGeom prst="roundRect">
            <a:avLst>
              <a:gd name="adj" fmla="val 16193"/>
            </a:avLst>
          </a:prstGeom>
          <a:solidFill>
            <a:srgbClr val="E1E1EA"/>
          </a:solidFill>
          <a:ln w="7620">
            <a:solidFill>
              <a:srgbClr val="C7C7D0"/>
            </a:solidFill>
            <a:prstDash val="solid"/>
          </a:ln>
        </p:spPr>
      </p:sp>
      <p:sp>
        <p:nvSpPr>
          <p:cNvPr id="4" name="Text 2"/>
          <p:cNvSpPr/>
          <p:nvPr/>
        </p:nvSpPr>
        <p:spPr>
          <a:xfrm>
            <a:off x="1028224" y="2770346"/>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3C3939"/>
                </a:solidFill>
                <a:latin typeface="Raleway" pitchFamily="34" charset="0"/>
                <a:ea typeface="Raleway" pitchFamily="34" charset="-122"/>
                <a:cs typeface="Raleway" pitchFamily="34" charset="-120"/>
              </a:rPr>
              <a:t>Rebository link</a:t>
            </a:r>
            <a:endParaRPr lang="en-US" sz="2200" dirty="0"/>
          </a:p>
        </p:txBody>
      </p:sp>
      <p:pic>
        <p:nvPicPr>
          <p:cNvPr id="5" name="Image 0" descr="preencoded.png">
            <a:hlinkClick r:id="rId2" tooltip=""/>
          </p:cNvPr>
          <p:cNvPicPr>
            <a:picLocks noChangeAspect="1"/>
          </p:cNvPicPr>
          <p:nvPr/>
        </p:nvPicPr>
        <p:blipFill>
          <a:blip r:embed="rId1"/>
          <a:stretch>
            <a:fillRect/>
          </a:stretch>
        </p:blipFill>
        <p:spPr>
          <a:xfrm>
            <a:off x="1028224" y="3379827"/>
            <a:ext cx="5939076" cy="2283500"/>
          </a:xfrm>
          <a:prstGeom prst="rect">
            <a:avLst/>
          </a:prstGeom>
        </p:spPr>
      </p:pic>
      <p:sp>
        <p:nvSpPr>
          <p:cNvPr id="6" name="Shape 3"/>
          <p:cNvSpPr/>
          <p:nvPr/>
        </p:nvSpPr>
        <p:spPr>
          <a:xfrm>
            <a:off x="7428548" y="2535912"/>
            <a:ext cx="6408063" cy="3361849"/>
          </a:xfrm>
          <a:prstGeom prst="roundRect">
            <a:avLst>
              <a:gd name="adj" fmla="val 16193"/>
            </a:avLst>
          </a:prstGeom>
          <a:solidFill>
            <a:srgbClr val="E1E1EA"/>
          </a:solidFill>
          <a:ln w="7620">
            <a:solidFill>
              <a:srgbClr val="C7C7D0"/>
            </a:solidFill>
            <a:prstDash val="solid"/>
          </a:ln>
        </p:spPr>
      </p:sp>
      <p:sp>
        <p:nvSpPr>
          <p:cNvPr id="7" name="Text 4"/>
          <p:cNvSpPr/>
          <p:nvPr/>
        </p:nvSpPr>
        <p:spPr>
          <a:xfrm>
            <a:off x="7662982" y="2770346"/>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3C3939"/>
                </a:solidFill>
                <a:latin typeface="Raleway" pitchFamily="34" charset="0"/>
                <a:ea typeface="Raleway" pitchFamily="34" charset="-122"/>
                <a:cs typeface="Raleway" pitchFamily="34" charset="-120"/>
              </a:rPr>
              <a:t>App link </a:t>
            </a:r>
            <a:endParaRPr lang="en-US" sz="2200" dirty="0"/>
          </a:p>
        </p:txBody>
      </p:sp>
      <p:sp>
        <p:nvSpPr>
          <p:cNvPr id="8" name="Text 5"/>
          <p:cNvSpPr/>
          <p:nvPr/>
        </p:nvSpPr>
        <p:spPr>
          <a:xfrm>
            <a:off x="7662982" y="3260765"/>
            <a:ext cx="5939195" cy="362903"/>
          </a:xfrm>
          <a:prstGeom prst="rect">
            <a:avLst/>
          </a:prstGeom>
          <a:noFill/>
          <a:ln/>
        </p:spPr>
        <p:txBody>
          <a:bodyPr wrap="none" lIns="0" tIns="0" rIns="0" bIns="0" rtlCol="0" anchor="t"/>
          <a:lstStyle/>
          <a:p>
            <a:pPr algn="l" indent="0" marL="0">
              <a:lnSpc>
                <a:spcPts val="2850"/>
              </a:lnSpc>
              <a:buNone/>
            </a:pPr>
            <a:r>
              <a:rPr lang="en-US" sz="1750" dirty="0">
                <a:solidFill>
                  <a:srgbClr val="3C3939"/>
                </a:solidFill>
                <a:latin typeface="Roboto" pitchFamily="34" charset="0"/>
                <a:ea typeface="Roboto" pitchFamily="34" charset="-122"/>
                <a:cs typeface="Roboto" pitchFamily="34" charset="-120"/>
              </a:rPr>
              <a:t>https://realestateanalysis.streamlit.app/</a:t>
            </a:r>
            <a:endParaRPr lang="en-US" sz="1750" dirty="0"/>
          </a:p>
        </p:txBody>
      </p:sp>
      <p:sp>
        <p:nvSpPr>
          <p:cNvPr id="9" name="Text 6"/>
          <p:cNvSpPr/>
          <p:nvPr/>
        </p:nvSpPr>
        <p:spPr>
          <a:xfrm>
            <a:off x="793790" y="6152912"/>
            <a:ext cx="13042821" cy="362903"/>
          </a:xfrm>
          <a:prstGeom prst="rect">
            <a:avLst/>
          </a:prstGeom>
          <a:noFill/>
          <a:ln/>
        </p:spPr>
        <p:txBody>
          <a:bodyPr wrap="none" lIns="0" tIns="0" rIns="0" bIns="0" rtlCol="0" anchor="t"/>
          <a:lstStyle/>
          <a:p>
            <a:pPr algn="l" indent="0" marL="0">
              <a:lnSpc>
                <a:spcPts val="2850"/>
              </a:lnSpc>
              <a:buNone/>
            </a:pP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54023" y="786527"/>
            <a:ext cx="7635954" cy="344805"/>
          </a:xfrm>
          <a:prstGeom prst="rect">
            <a:avLst/>
          </a:prstGeom>
          <a:noFill/>
          <a:ln/>
        </p:spPr>
        <p:txBody>
          <a:bodyPr wrap="none" lIns="0" tIns="0" rIns="0" bIns="0" rtlCol="0" anchor="t"/>
          <a:lstStyle/>
          <a:p>
            <a:pPr algn="l" indent="0" marL="0">
              <a:lnSpc>
                <a:spcPts val="2700"/>
              </a:lnSpc>
              <a:buNone/>
            </a:pPr>
            <a:r>
              <a:rPr lang="en-US" sz="1650" dirty="0">
                <a:solidFill>
                  <a:srgbClr val="3C3939"/>
                </a:solidFill>
                <a:latin typeface="Roboto" pitchFamily="34" charset="0"/>
                <a:ea typeface="Roboto" pitchFamily="34" charset="-122"/>
                <a:cs typeface="Roboto" pitchFamily="34" charset="-120"/>
              </a:rPr>
              <a:t>Step 1 – Web Scraping</a:t>
            </a:r>
            <a:endParaRPr lang="en-US" sz="1650" dirty="0"/>
          </a:p>
        </p:txBody>
      </p:sp>
      <p:sp>
        <p:nvSpPr>
          <p:cNvPr id="4" name="Shape 1"/>
          <p:cNvSpPr/>
          <p:nvPr/>
        </p:nvSpPr>
        <p:spPr>
          <a:xfrm>
            <a:off x="754023" y="1373624"/>
            <a:ext cx="7635954" cy="6263164"/>
          </a:xfrm>
          <a:prstGeom prst="roundRect">
            <a:avLst>
              <a:gd name="adj" fmla="val 1445"/>
            </a:avLst>
          </a:prstGeom>
          <a:solidFill>
            <a:srgbClr val="E1E1EA"/>
          </a:solidFill>
          <a:ln w="7620">
            <a:solidFill>
              <a:srgbClr val="C7C7D0"/>
            </a:solidFill>
            <a:prstDash val="solid"/>
          </a:ln>
        </p:spPr>
      </p:sp>
      <p:sp>
        <p:nvSpPr>
          <p:cNvPr id="5" name="Shape 2"/>
          <p:cNvSpPr/>
          <p:nvPr/>
        </p:nvSpPr>
        <p:spPr>
          <a:xfrm>
            <a:off x="977027" y="1596628"/>
            <a:ext cx="646271" cy="646271"/>
          </a:xfrm>
          <a:prstGeom prst="roundRect">
            <a:avLst>
              <a:gd name="adj" fmla="val 14147448"/>
            </a:avLst>
          </a:prstGeom>
          <a:solidFill>
            <a:srgbClr val="1B1B27"/>
          </a:solidFill>
          <a:ln/>
        </p:spPr>
      </p:sp>
      <p:pic>
        <p:nvPicPr>
          <p:cNvPr id="6" name="Image 1" descr="preencoded.png">    </p:cNvPr>
          <p:cNvPicPr>
            <a:picLocks noChangeAspect="1"/>
          </p:cNvPicPr>
          <p:nvPr/>
        </p:nvPicPr>
        <p:blipFill>
          <a:blip r:embed="rId2"/>
          <a:stretch>
            <a:fillRect/>
          </a:stretch>
        </p:blipFill>
        <p:spPr>
          <a:xfrm>
            <a:off x="1154787" y="1737955"/>
            <a:ext cx="290751" cy="363498"/>
          </a:xfrm>
          <a:prstGeom prst="rect">
            <a:avLst/>
          </a:prstGeom>
        </p:spPr>
      </p:pic>
      <p:sp>
        <p:nvSpPr>
          <p:cNvPr id="7" name="Text 3"/>
          <p:cNvSpPr/>
          <p:nvPr/>
        </p:nvSpPr>
        <p:spPr>
          <a:xfrm>
            <a:off x="977027" y="2458283"/>
            <a:ext cx="7189946" cy="689610"/>
          </a:xfrm>
          <a:prstGeom prst="rect">
            <a:avLst/>
          </a:prstGeom>
          <a:noFill/>
          <a:ln/>
        </p:spPr>
        <p:txBody>
          <a:bodyPr wrap="square" lIns="0" tIns="0" rIns="0" bIns="0" rtlCol="0" anchor="t"/>
          <a:lstStyle/>
          <a:p>
            <a:pPr algn="l" indent="0" marL="0">
              <a:lnSpc>
                <a:spcPts val="2700"/>
              </a:lnSpc>
              <a:buNone/>
            </a:pPr>
            <a:r>
              <a:rPr lang="en-US" sz="1650" dirty="0">
                <a:solidFill>
                  <a:srgbClr val="3C3939"/>
                </a:solidFill>
                <a:latin typeface="Roboto" pitchFamily="34" charset="0"/>
                <a:ea typeface="Roboto" pitchFamily="34" charset="-122"/>
                <a:cs typeface="Roboto" pitchFamily="34" charset="-120"/>
              </a:rPr>
              <a:t>Goal: Extract property listings from Nawy.com, including details on     "url", "developer_name", "property_title", "property_type", "location",</a:t>
            </a:r>
            <a:endParaRPr lang="en-US" sz="1650" dirty="0"/>
          </a:p>
        </p:txBody>
      </p:sp>
      <p:sp>
        <p:nvSpPr>
          <p:cNvPr id="8" name="Text 4"/>
          <p:cNvSpPr/>
          <p:nvPr/>
        </p:nvSpPr>
        <p:spPr>
          <a:xfrm>
            <a:off x="977027" y="3277076"/>
            <a:ext cx="7189946" cy="344805"/>
          </a:xfrm>
          <a:prstGeom prst="rect">
            <a:avLst/>
          </a:prstGeom>
          <a:noFill/>
          <a:ln/>
        </p:spPr>
        <p:txBody>
          <a:bodyPr wrap="none" lIns="0" tIns="0" rIns="0" bIns="0" rtlCol="0" anchor="t"/>
          <a:lstStyle/>
          <a:p>
            <a:pPr algn="l" indent="0" marL="0">
              <a:lnSpc>
                <a:spcPts val="2700"/>
              </a:lnSpc>
              <a:buNone/>
            </a:pPr>
            <a:r>
              <a:rPr lang="en-US" sz="1650" dirty="0">
                <a:solidFill>
                  <a:srgbClr val="3C3939"/>
                </a:solidFill>
                <a:latin typeface="Roboto" pitchFamily="34" charset="0"/>
                <a:ea typeface="Roboto" pitchFamily="34" charset="-122"/>
                <a:cs typeface="Roboto" pitchFamily="34" charset="-120"/>
              </a:rPr>
              <a:t>    "reference_no", "bedrooms", "bathrooms", "compound", "sale_type",</a:t>
            </a:r>
            <a:endParaRPr lang="en-US" sz="1650" dirty="0"/>
          </a:p>
        </p:txBody>
      </p:sp>
      <p:sp>
        <p:nvSpPr>
          <p:cNvPr id="9" name="Text 5"/>
          <p:cNvSpPr/>
          <p:nvPr/>
        </p:nvSpPr>
        <p:spPr>
          <a:xfrm>
            <a:off x="977027" y="3751064"/>
            <a:ext cx="7189946" cy="344805"/>
          </a:xfrm>
          <a:prstGeom prst="rect">
            <a:avLst/>
          </a:prstGeom>
          <a:noFill/>
          <a:ln/>
        </p:spPr>
        <p:txBody>
          <a:bodyPr wrap="none" lIns="0" tIns="0" rIns="0" bIns="0" rtlCol="0" anchor="t"/>
          <a:lstStyle/>
          <a:p>
            <a:pPr algn="l" indent="0" marL="0">
              <a:lnSpc>
                <a:spcPts val="2700"/>
              </a:lnSpc>
              <a:buNone/>
            </a:pPr>
            <a:r>
              <a:rPr lang="en-US" sz="1650" dirty="0">
                <a:solidFill>
                  <a:srgbClr val="3C3939"/>
                </a:solidFill>
                <a:latin typeface="Roboto" pitchFamily="34" charset="0"/>
                <a:ea typeface="Roboto" pitchFamily="34" charset="-122"/>
                <a:cs typeface="Roboto" pitchFamily="34" charset="-120"/>
              </a:rPr>
              <a:t>"finishing", "description", "price", "amenities", "delivery_in",</a:t>
            </a:r>
            <a:endParaRPr lang="en-US" sz="1650" dirty="0"/>
          </a:p>
        </p:txBody>
      </p:sp>
      <p:sp>
        <p:nvSpPr>
          <p:cNvPr id="10" name="Text 6"/>
          <p:cNvSpPr/>
          <p:nvPr/>
        </p:nvSpPr>
        <p:spPr>
          <a:xfrm>
            <a:off x="977027" y="4225052"/>
            <a:ext cx="7189946" cy="344805"/>
          </a:xfrm>
          <a:prstGeom prst="rect">
            <a:avLst/>
          </a:prstGeom>
          <a:noFill/>
          <a:ln/>
        </p:spPr>
        <p:txBody>
          <a:bodyPr wrap="none" lIns="0" tIns="0" rIns="0" bIns="0" rtlCol="0" anchor="t"/>
          <a:lstStyle/>
          <a:p>
            <a:pPr algn="l" indent="0" marL="0">
              <a:lnSpc>
                <a:spcPts val="2700"/>
              </a:lnSpc>
              <a:buNone/>
            </a:pPr>
            <a:r>
              <a:rPr lang="en-US" sz="1650" dirty="0">
                <a:solidFill>
                  <a:srgbClr val="3C3939"/>
                </a:solidFill>
                <a:latin typeface="Roboto" pitchFamily="34" charset="0"/>
                <a:ea typeface="Roboto" pitchFamily="34" charset="-122"/>
                <a:cs typeface="Roboto" pitchFamily="34" charset="-120"/>
              </a:rPr>
              <a:t>"property_size"</a:t>
            </a:r>
            <a:endParaRPr lang="en-US" sz="1650" dirty="0"/>
          </a:p>
        </p:txBody>
      </p:sp>
      <p:sp>
        <p:nvSpPr>
          <p:cNvPr id="11" name="Text 7"/>
          <p:cNvSpPr/>
          <p:nvPr/>
        </p:nvSpPr>
        <p:spPr>
          <a:xfrm>
            <a:off x="977027" y="4699040"/>
            <a:ext cx="7189946" cy="344805"/>
          </a:xfrm>
          <a:prstGeom prst="rect">
            <a:avLst/>
          </a:prstGeom>
          <a:noFill/>
          <a:ln/>
        </p:spPr>
        <p:txBody>
          <a:bodyPr wrap="none" lIns="0" tIns="0" rIns="0" bIns="0" rtlCol="0" anchor="t"/>
          <a:lstStyle/>
          <a:p>
            <a:pPr algn="l" indent="0" marL="0">
              <a:lnSpc>
                <a:spcPts val="2700"/>
              </a:lnSpc>
              <a:buNone/>
            </a:pPr>
            <a:r>
              <a:rPr lang="en-US" sz="1650" dirty="0">
                <a:solidFill>
                  <a:srgbClr val="3C3939"/>
                </a:solidFill>
                <a:latin typeface="Roboto" pitchFamily="34" charset="0"/>
                <a:ea typeface="Roboto" pitchFamily="34" charset="-122"/>
                <a:cs typeface="Roboto" pitchFamily="34" charset="-120"/>
              </a:rPr>
              <a:t>Process:</a:t>
            </a:r>
            <a:endParaRPr lang="en-US" sz="1650" dirty="0"/>
          </a:p>
        </p:txBody>
      </p:sp>
      <p:sp>
        <p:nvSpPr>
          <p:cNvPr id="12" name="Text 8"/>
          <p:cNvSpPr/>
          <p:nvPr/>
        </p:nvSpPr>
        <p:spPr>
          <a:xfrm>
            <a:off x="977027" y="5173028"/>
            <a:ext cx="7189946" cy="344805"/>
          </a:xfrm>
          <a:prstGeom prst="rect">
            <a:avLst/>
          </a:prstGeom>
          <a:noFill/>
          <a:ln/>
        </p:spPr>
        <p:txBody>
          <a:bodyPr wrap="none" lIns="0" tIns="0" rIns="0" bIns="0" rtlCol="0" anchor="t"/>
          <a:lstStyle/>
          <a:p>
            <a:pPr algn="l" indent="0" marL="0">
              <a:lnSpc>
                <a:spcPts val="2700"/>
              </a:lnSpc>
              <a:buNone/>
            </a:pPr>
            <a:r>
              <a:rPr lang="en-US" sz="1650" dirty="0">
                <a:solidFill>
                  <a:srgbClr val="3C3939"/>
                </a:solidFill>
                <a:latin typeface="Roboto" pitchFamily="34" charset="0"/>
                <a:ea typeface="Roboto" pitchFamily="34" charset="-122"/>
                <a:cs typeface="Roboto" pitchFamily="34" charset="-120"/>
              </a:rPr>
              <a:t>Selected Nawy.com as the data source (real estate listings platform).</a:t>
            </a:r>
            <a:endParaRPr lang="en-US" sz="1650" dirty="0"/>
          </a:p>
        </p:txBody>
      </p:sp>
      <p:sp>
        <p:nvSpPr>
          <p:cNvPr id="13" name="Text 9"/>
          <p:cNvSpPr/>
          <p:nvPr/>
        </p:nvSpPr>
        <p:spPr>
          <a:xfrm>
            <a:off x="977027" y="5647015"/>
            <a:ext cx="7189946" cy="344805"/>
          </a:xfrm>
          <a:prstGeom prst="rect">
            <a:avLst/>
          </a:prstGeom>
          <a:noFill/>
          <a:ln/>
        </p:spPr>
        <p:txBody>
          <a:bodyPr wrap="none" lIns="0" tIns="0" rIns="0" bIns="0" rtlCol="0" anchor="t"/>
          <a:lstStyle/>
          <a:p>
            <a:pPr algn="l" indent="0" marL="0">
              <a:lnSpc>
                <a:spcPts val="2700"/>
              </a:lnSpc>
              <a:buNone/>
            </a:pPr>
            <a:r>
              <a:rPr lang="en-US" sz="1650" dirty="0">
                <a:solidFill>
                  <a:srgbClr val="3C3939"/>
                </a:solidFill>
                <a:latin typeface="Roboto" pitchFamily="34" charset="0"/>
                <a:ea typeface="Roboto" pitchFamily="34" charset="-122"/>
                <a:cs typeface="Roboto" pitchFamily="34" charset="-120"/>
              </a:rPr>
              <a:t>Implemented web scraping techniques to collect structured data.</a:t>
            </a:r>
            <a:endParaRPr lang="en-US" sz="1650" dirty="0"/>
          </a:p>
        </p:txBody>
      </p:sp>
      <p:sp>
        <p:nvSpPr>
          <p:cNvPr id="14" name="Text 10"/>
          <p:cNvSpPr/>
          <p:nvPr/>
        </p:nvSpPr>
        <p:spPr>
          <a:xfrm>
            <a:off x="977027" y="6121003"/>
            <a:ext cx="7189946" cy="344805"/>
          </a:xfrm>
          <a:prstGeom prst="rect">
            <a:avLst/>
          </a:prstGeom>
          <a:noFill/>
          <a:ln/>
        </p:spPr>
        <p:txBody>
          <a:bodyPr wrap="none" lIns="0" tIns="0" rIns="0" bIns="0" rtlCol="0" anchor="t"/>
          <a:lstStyle/>
          <a:p>
            <a:pPr algn="l" indent="0" marL="0">
              <a:lnSpc>
                <a:spcPts val="2700"/>
              </a:lnSpc>
              <a:buNone/>
            </a:pPr>
            <a:r>
              <a:rPr lang="en-US" sz="1650" dirty="0">
                <a:solidFill>
                  <a:srgbClr val="3C3939"/>
                </a:solidFill>
                <a:latin typeface="Roboto" pitchFamily="34" charset="0"/>
                <a:ea typeface="Roboto" pitchFamily="34" charset="-122"/>
                <a:cs typeface="Roboto" pitchFamily="34" charset="-120"/>
              </a:rPr>
              <a:t>Stored the extracted data in a usable format (CSV).</a:t>
            </a:r>
            <a:endParaRPr lang="en-US" sz="1650" dirty="0"/>
          </a:p>
        </p:txBody>
      </p:sp>
      <p:sp>
        <p:nvSpPr>
          <p:cNvPr id="15" name="Text 11"/>
          <p:cNvSpPr/>
          <p:nvPr/>
        </p:nvSpPr>
        <p:spPr>
          <a:xfrm>
            <a:off x="977027" y="6594991"/>
            <a:ext cx="7189946" cy="344805"/>
          </a:xfrm>
          <a:prstGeom prst="rect">
            <a:avLst/>
          </a:prstGeom>
          <a:noFill/>
          <a:ln/>
        </p:spPr>
        <p:txBody>
          <a:bodyPr wrap="none" lIns="0" tIns="0" rIns="0" bIns="0" rtlCol="0" anchor="t"/>
          <a:lstStyle/>
          <a:p>
            <a:pPr algn="l" indent="0" marL="0">
              <a:lnSpc>
                <a:spcPts val="2700"/>
              </a:lnSpc>
              <a:buNone/>
            </a:pPr>
            <a:r>
              <a:rPr lang="en-US" sz="1650" dirty="0">
                <a:solidFill>
                  <a:srgbClr val="3C3939"/>
                </a:solidFill>
                <a:latin typeface="Roboto" pitchFamily="34" charset="0"/>
                <a:ea typeface="Roboto" pitchFamily="34" charset="-122"/>
                <a:cs typeface="Roboto" pitchFamily="34" charset="-120"/>
              </a:rPr>
              <a:t>Output:</a:t>
            </a:r>
            <a:endParaRPr lang="en-US" sz="1650" dirty="0"/>
          </a:p>
        </p:txBody>
      </p:sp>
      <p:sp>
        <p:nvSpPr>
          <p:cNvPr id="16" name="Text 12"/>
          <p:cNvSpPr/>
          <p:nvPr/>
        </p:nvSpPr>
        <p:spPr>
          <a:xfrm>
            <a:off x="977027" y="7068979"/>
            <a:ext cx="7189946" cy="344805"/>
          </a:xfrm>
          <a:prstGeom prst="rect">
            <a:avLst/>
          </a:prstGeom>
          <a:noFill/>
          <a:ln/>
        </p:spPr>
        <p:txBody>
          <a:bodyPr wrap="none" lIns="0" tIns="0" rIns="0" bIns="0" rtlCol="0" anchor="t"/>
          <a:lstStyle/>
          <a:p>
            <a:pPr algn="l" indent="0" marL="0">
              <a:lnSpc>
                <a:spcPts val="2700"/>
              </a:lnSpc>
              <a:buNone/>
            </a:pPr>
            <a:r>
              <a:rPr lang="en-US" sz="1650" dirty="0">
                <a:solidFill>
                  <a:srgbClr val="3C3939"/>
                </a:solidFill>
                <a:latin typeface="Roboto" pitchFamily="34" charset="0"/>
                <a:ea typeface="Roboto" pitchFamily="34" charset="-122"/>
                <a:cs typeface="Roboto" pitchFamily="34" charset="-120"/>
              </a:rPr>
              <a:t>A raw dataset of property listings ready for cleaning and analysis.</a:t>
            </a:r>
            <a:endParaRPr lang="en-US" sz="16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30672"/>
          </a:xfrm>
          <a:prstGeom prst="rect">
            <a:avLst/>
          </a:prstGeom>
        </p:spPr>
      </p:pic>
      <p:sp>
        <p:nvSpPr>
          <p:cNvPr id="3" name="Text 0"/>
          <p:cNvSpPr/>
          <p:nvPr/>
        </p:nvSpPr>
        <p:spPr>
          <a:xfrm>
            <a:off x="722709" y="753666"/>
            <a:ext cx="7698581" cy="330279"/>
          </a:xfrm>
          <a:prstGeom prst="rect">
            <a:avLst/>
          </a:prstGeom>
          <a:noFill/>
          <a:ln/>
        </p:spPr>
        <p:txBody>
          <a:bodyPr wrap="none" lIns="0" tIns="0" rIns="0" bIns="0" rtlCol="0" anchor="t"/>
          <a:lstStyle/>
          <a:p>
            <a:pPr algn="l" indent="0" marL="0">
              <a:lnSpc>
                <a:spcPts val="2600"/>
              </a:lnSpc>
              <a:buNone/>
            </a:pPr>
            <a:r>
              <a:rPr lang="en-US" sz="1600" dirty="0">
                <a:solidFill>
                  <a:srgbClr val="3C3939"/>
                </a:solidFill>
                <a:latin typeface="Roboto" pitchFamily="34" charset="0"/>
                <a:ea typeface="Roboto" pitchFamily="34" charset="-122"/>
                <a:cs typeface="Roboto" pitchFamily="34" charset="-120"/>
              </a:rPr>
              <a:t>Step 2 – Data Understanding</a:t>
            </a:r>
            <a:endParaRPr lang="en-US" sz="1600" dirty="0"/>
          </a:p>
        </p:txBody>
      </p:sp>
      <p:sp>
        <p:nvSpPr>
          <p:cNvPr id="4" name="Shape 1"/>
          <p:cNvSpPr/>
          <p:nvPr/>
        </p:nvSpPr>
        <p:spPr>
          <a:xfrm>
            <a:off x="722709" y="1316236"/>
            <a:ext cx="7698581" cy="6346627"/>
          </a:xfrm>
          <a:prstGeom prst="roundRect">
            <a:avLst>
              <a:gd name="adj" fmla="val 1729"/>
            </a:avLst>
          </a:prstGeom>
          <a:solidFill>
            <a:srgbClr val="FFFFFF">
              <a:alpha val="95000"/>
            </a:srgbClr>
          </a:solidFill>
          <a:ln w="22860">
            <a:solidFill>
              <a:srgbClr val="C7C7D0"/>
            </a:solidFill>
            <a:prstDash val="solid"/>
          </a:ln>
        </p:spPr>
      </p:sp>
      <p:sp>
        <p:nvSpPr>
          <p:cNvPr id="5" name="Shape 2"/>
          <p:cNvSpPr/>
          <p:nvPr/>
        </p:nvSpPr>
        <p:spPr>
          <a:xfrm>
            <a:off x="699849" y="1316236"/>
            <a:ext cx="91440" cy="6346627"/>
          </a:xfrm>
          <a:prstGeom prst="roundRect">
            <a:avLst>
              <a:gd name="adj" fmla="val 94854"/>
            </a:avLst>
          </a:prstGeom>
          <a:solidFill>
            <a:srgbClr val="1B1B27"/>
          </a:solidFill>
          <a:ln/>
        </p:spPr>
      </p:sp>
      <p:sp>
        <p:nvSpPr>
          <p:cNvPr id="6" name="Text 3"/>
          <p:cNvSpPr/>
          <p:nvPr/>
        </p:nvSpPr>
        <p:spPr>
          <a:xfrm>
            <a:off x="1020604" y="1545550"/>
            <a:ext cx="7171373" cy="330279"/>
          </a:xfrm>
          <a:prstGeom prst="rect">
            <a:avLst/>
          </a:prstGeom>
          <a:noFill/>
          <a:ln/>
        </p:spPr>
        <p:txBody>
          <a:bodyPr wrap="none" lIns="0" tIns="0" rIns="0" bIns="0" rtlCol="0" anchor="t"/>
          <a:lstStyle/>
          <a:p>
            <a:pPr algn="l" indent="0" marL="0">
              <a:lnSpc>
                <a:spcPts val="2600"/>
              </a:lnSpc>
              <a:buNone/>
            </a:pPr>
            <a:r>
              <a:rPr lang="en-US" sz="1600" b="1" dirty="0">
                <a:solidFill>
                  <a:srgbClr val="3C3939"/>
                </a:solidFill>
                <a:latin typeface="Roboto" pitchFamily="34" charset="0"/>
                <a:ea typeface="Roboto" pitchFamily="34" charset="-122"/>
                <a:cs typeface="Roboto" pitchFamily="34" charset="-120"/>
              </a:rPr>
              <a:t>Goal:</a:t>
            </a:r>
            <a:pPr algn="l" indent="0" marL="0">
              <a:lnSpc>
                <a:spcPts val="2600"/>
              </a:lnSpc>
              <a:buNone/>
            </a:pPr>
            <a:r>
              <a:rPr lang="en-US" sz="1600" dirty="0">
                <a:solidFill>
                  <a:srgbClr val="3C3939"/>
                </a:solidFill>
                <a:latin typeface="Roboto" pitchFamily="34" charset="0"/>
                <a:ea typeface="Roboto" pitchFamily="34" charset="-122"/>
                <a:cs typeface="Roboto" pitchFamily="34" charset="-120"/>
              </a:rPr>
              <a:t> Explore the dataset to assess structure, quality, and usability.</a:t>
            </a:r>
            <a:endParaRPr lang="en-US" sz="1600" dirty="0"/>
          </a:p>
        </p:txBody>
      </p:sp>
      <p:sp>
        <p:nvSpPr>
          <p:cNvPr id="7" name="Text 4"/>
          <p:cNvSpPr/>
          <p:nvPr/>
        </p:nvSpPr>
        <p:spPr>
          <a:xfrm>
            <a:off x="1020604" y="1999655"/>
            <a:ext cx="7171373" cy="330279"/>
          </a:xfrm>
          <a:prstGeom prst="rect">
            <a:avLst/>
          </a:prstGeom>
          <a:noFill/>
          <a:ln/>
        </p:spPr>
        <p:txBody>
          <a:bodyPr wrap="none" lIns="0" tIns="0" rIns="0" bIns="0" rtlCol="0" anchor="t"/>
          <a:lstStyle/>
          <a:p>
            <a:pPr algn="l" indent="0" marL="0">
              <a:lnSpc>
                <a:spcPts val="2600"/>
              </a:lnSpc>
              <a:buNone/>
            </a:pPr>
            <a:r>
              <a:rPr lang="en-US" sz="1600" b="1" dirty="0">
                <a:solidFill>
                  <a:srgbClr val="3C3939"/>
                </a:solidFill>
                <a:latin typeface="Roboto" pitchFamily="34" charset="0"/>
                <a:ea typeface="Roboto" pitchFamily="34" charset="-122"/>
                <a:cs typeface="Roboto" pitchFamily="34" charset="-120"/>
              </a:rPr>
              <a:t>Process:</a:t>
            </a:r>
            <a:endParaRPr lang="en-US" sz="1600" dirty="0"/>
          </a:p>
        </p:txBody>
      </p:sp>
      <p:sp>
        <p:nvSpPr>
          <p:cNvPr id="8" name="Text 5"/>
          <p:cNvSpPr/>
          <p:nvPr/>
        </p:nvSpPr>
        <p:spPr>
          <a:xfrm>
            <a:off x="1020604" y="2453759"/>
            <a:ext cx="7171373" cy="330279"/>
          </a:xfrm>
          <a:prstGeom prst="rect">
            <a:avLst/>
          </a:prstGeom>
          <a:noFill/>
          <a:ln/>
        </p:spPr>
        <p:txBody>
          <a:bodyPr wrap="none" lIns="0" tIns="0" rIns="0" bIns="0" rtlCol="0" anchor="t"/>
          <a:lstStyle/>
          <a:p>
            <a:pPr algn="l" marL="342900" indent="-342900">
              <a:lnSpc>
                <a:spcPts val="2600"/>
              </a:lnSpc>
              <a:buSzPct val="100000"/>
              <a:buChar char="•"/>
            </a:pPr>
            <a:r>
              <a:rPr lang="en-US" sz="1600" dirty="0">
                <a:solidFill>
                  <a:srgbClr val="3C3939"/>
                </a:solidFill>
                <a:latin typeface="Roboto" pitchFamily="34" charset="0"/>
                <a:ea typeface="Roboto" pitchFamily="34" charset="-122"/>
                <a:cs typeface="Roboto" pitchFamily="34" charset="-120"/>
              </a:rPr>
              <a:t>Reviewed columns and datatypes</a:t>
            </a:r>
            <a:endParaRPr lang="en-US" sz="1600" dirty="0"/>
          </a:p>
        </p:txBody>
      </p:sp>
      <p:sp>
        <p:nvSpPr>
          <p:cNvPr id="9" name="Text 6"/>
          <p:cNvSpPr/>
          <p:nvPr/>
        </p:nvSpPr>
        <p:spPr>
          <a:xfrm>
            <a:off x="1020604" y="2856309"/>
            <a:ext cx="7171373" cy="330279"/>
          </a:xfrm>
          <a:prstGeom prst="rect">
            <a:avLst/>
          </a:prstGeom>
          <a:noFill/>
          <a:ln/>
        </p:spPr>
        <p:txBody>
          <a:bodyPr wrap="none" lIns="0" tIns="0" rIns="0" bIns="0" rtlCol="0" anchor="t"/>
          <a:lstStyle/>
          <a:p>
            <a:pPr algn="l" marL="342900" indent="-342900">
              <a:lnSpc>
                <a:spcPts val="2600"/>
              </a:lnSpc>
              <a:buSzPct val="100000"/>
              <a:buChar char="•"/>
            </a:pPr>
            <a:r>
              <a:rPr lang="en-US" sz="1600" dirty="0">
                <a:solidFill>
                  <a:srgbClr val="3C3939"/>
                </a:solidFill>
                <a:latin typeface="Roboto" pitchFamily="34" charset="0"/>
                <a:ea typeface="Roboto" pitchFamily="34" charset="-122"/>
                <a:cs typeface="Roboto" pitchFamily="34" charset="-120"/>
              </a:rPr>
              <a:t>Summarized numerical and categorical features</a:t>
            </a:r>
            <a:endParaRPr lang="en-US" sz="1600" dirty="0"/>
          </a:p>
        </p:txBody>
      </p:sp>
      <p:sp>
        <p:nvSpPr>
          <p:cNvPr id="10" name="Text 7"/>
          <p:cNvSpPr/>
          <p:nvPr/>
        </p:nvSpPr>
        <p:spPr>
          <a:xfrm>
            <a:off x="1020604" y="3258860"/>
            <a:ext cx="7171373" cy="330279"/>
          </a:xfrm>
          <a:prstGeom prst="rect">
            <a:avLst/>
          </a:prstGeom>
          <a:noFill/>
          <a:ln/>
        </p:spPr>
        <p:txBody>
          <a:bodyPr wrap="none" lIns="0" tIns="0" rIns="0" bIns="0" rtlCol="0" anchor="t"/>
          <a:lstStyle/>
          <a:p>
            <a:pPr algn="l" marL="342900" indent="-342900">
              <a:lnSpc>
                <a:spcPts val="2600"/>
              </a:lnSpc>
              <a:buSzPct val="100000"/>
              <a:buChar char="•"/>
            </a:pPr>
            <a:r>
              <a:rPr lang="en-US" sz="1600" dirty="0">
                <a:solidFill>
                  <a:srgbClr val="3C3939"/>
                </a:solidFill>
                <a:latin typeface="Roboto" pitchFamily="34" charset="0"/>
                <a:ea typeface="Roboto" pitchFamily="34" charset="-122"/>
                <a:cs typeface="Roboto" pitchFamily="34" charset="-120"/>
              </a:rPr>
              <a:t>Identified anomalies and unusable columns</a:t>
            </a:r>
            <a:endParaRPr lang="en-US" sz="1600" dirty="0"/>
          </a:p>
        </p:txBody>
      </p:sp>
      <p:sp>
        <p:nvSpPr>
          <p:cNvPr id="11" name="Text 8"/>
          <p:cNvSpPr/>
          <p:nvPr/>
        </p:nvSpPr>
        <p:spPr>
          <a:xfrm>
            <a:off x="1020604" y="3712964"/>
            <a:ext cx="7171373" cy="330279"/>
          </a:xfrm>
          <a:prstGeom prst="rect">
            <a:avLst/>
          </a:prstGeom>
          <a:noFill/>
          <a:ln/>
        </p:spPr>
        <p:txBody>
          <a:bodyPr wrap="none" lIns="0" tIns="0" rIns="0" bIns="0" rtlCol="0" anchor="t"/>
          <a:lstStyle/>
          <a:p>
            <a:pPr algn="l" indent="0" marL="0">
              <a:lnSpc>
                <a:spcPts val="2600"/>
              </a:lnSpc>
              <a:buNone/>
            </a:pPr>
            <a:r>
              <a:rPr lang="en-US" sz="1600" b="1" dirty="0">
                <a:solidFill>
                  <a:srgbClr val="3C3939"/>
                </a:solidFill>
                <a:latin typeface="Roboto" pitchFamily="34" charset="0"/>
                <a:ea typeface="Roboto" pitchFamily="34" charset="-122"/>
                <a:cs typeface="Roboto" pitchFamily="34" charset="-120"/>
              </a:rPr>
              <a:t>Key Findings:</a:t>
            </a:r>
            <a:endParaRPr lang="en-US" sz="1600" dirty="0"/>
          </a:p>
        </p:txBody>
      </p:sp>
      <p:sp>
        <p:nvSpPr>
          <p:cNvPr id="12" name="Text 9"/>
          <p:cNvSpPr/>
          <p:nvPr/>
        </p:nvSpPr>
        <p:spPr>
          <a:xfrm>
            <a:off x="1020604" y="4167068"/>
            <a:ext cx="7171373" cy="330279"/>
          </a:xfrm>
          <a:prstGeom prst="rect">
            <a:avLst/>
          </a:prstGeom>
          <a:noFill/>
          <a:ln/>
        </p:spPr>
        <p:txBody>
          <a:bodyPr wrap="none" lIns="0" tIns="0" rIns="0" bIns="0" rtlCol="0" anchor="t"/>
          <a:lstStyle/>
          <a:p>
            <a:pPr algn="l" marL="342900" indent="-342900">
              <a:lnSpc>
                <a:spcPts val="2600"/>
              </a:lnSpc>
              <a:buSzPct val="100000"/>
              <a:buChar char="•"/>
            </a:pPr>
            <a:r>
              <a:rPr lang="en-US" sz="1600" dirty="0">
                <a:solidFill>
                  <a:srgbClr val="3C3939"/>
                </a:solidFill>
                <a:latin typeface="Roboto" pitchFamily="34" charset="0"/>
                <a:ea typeface="Roboto" pitchFamily="34" charset="-122"/>
                <a:cs typeface="Roboto" pitchFamily="34" charset="-120"/>
              </a:rPr>
              <a:t>Several columns had no usable data</a:t>
            </a:r>
            <a:endParaRPr lang="en-US" sz="1600" dirty="0"/>
          </a:p>
        </p:txBody>
      </p:sp>
      <p:sp>
        <p:nvSpPr>
          <p:cNvPr id="13" name="Text 10"/>
          <p:cNvSpPr/>
          <p:nvPr/>
        </p:nvSpPr>
        <p:spPr>
          <a:xfrm>
            <a:off x="1020604" y="4569619"/>
            <a:ext cx="7171373" cy="330279"/>
          </a:xfrm>
          <a:prstGeom prst="rect">
            <a:avLst/>
          </a:prstGeom>
          <a:noFill/>
          <a:ln/>
        </p:spPr>
        <p:txBody>
          <a:bodyPr wrap="none" lIns="0" tIns="0" rIns="0" bIns="0" rtlCol="0" anchor="t"/>
          <a:lstStyle/>
          <a:p>
            <a:pPr algn="l" marL="342900" indent="-342900">
              <a:lnSpc>
                <a:spcPts val="2600"/>
              </a:lnSpc>
              <a:buSzPct val="100000"/>
              <a:buChar char="•"/>
            </a:pPr>
            <a:r>
              <a:rPr lang="en-US" sz="1600" dirty="0">
                <a:solidFill>
                  <a:srgbClr val="3C3939"/>
                </a:solidFill>
                <a:latin typeface="Roboto" pitchFamily="34" charset="0"/>
                <a:ea typeface="Roboto" pitchFamily="34" charset="-122"/>
                <a:cs typeface="Roboto" pitchFamily="34" charset="-120"/>
              </a:rPr>
              <a:t>Bedrooms &amp; bathrooms contained outliers and invalid values</a:t>
            </a:r>
            <a:endParaRPr lang="en-US" sz="1600" dirty="0"/>
          </a:p>
        </p:txBody>
      </p:sp>
      <p:sp>
        <p:nvSpPr>
          <p:cNvPr id="14" name="Text 11"/>
          <p:cNvSpPr/>
          <p:nvPr/>
        </p:nvSpPr>
        <p:spPr>
          <a:xfrm>
            <a:off x="1020604" y="4972169"/>
            <a:ext cx="7171373" cy="345519"/>
          </a:xfrm>
          <a:prstGeom prst="rect">
            <a:avLst/>
          </a:prstGeom>
          <a:noFill/>
          <a:ln/>
        </p:spPr>
        <p:txBody>
          <a:bodyPr wrap="none" lIns="0" tIns="0" rIns="0" bIns="0" rtlCol="0" anchor="t"/>
          <a:lstStyle/>
          <a:p>
            <a:pPr algn="l" marL="342900" indent="-342900">
              <a:lnSpc>
                <a:spcPts val="2600"/>
              </a:lnSpc>
              <a:buSzPct val="100000"/>
              <a:buChar char="•"/>
            </a:pPr>
            <a:r>
              <a:rPr lang="en-US" sz="1600" dirty="0">
                <a:solidFill>
                  <a:srgbClr val="3C3939"/>
                </a:solidFill>
                <a:highlight>
                  <a:srgbClr val="F2F2F2"/>
                </a:highlight>
                <a:latin typeface="Consolas" pitchFamily="34" charset="0"/>
                <a:ea typeface="Consolas" pitchFamily="34" charset="-122"/>
                <a:cs typeface="Consolas" pitchFamily="34" charset="-120"/>
              </a:rPr>
              <a:t>reference_no</a:t>
            </a:r>
            <a:pPr algn="l" indent="0" marL="0">
              <a:lnSpc>
                <a:spcPts val="2600"/>
              </a:lnSpc>
              <a:buNone/>
            </a:pPr>
            <a:r>
              <a:rPr lang="en-US" sz="1600" dirty="0">
                <a:solidFill>
                  <a:srgbClr val="3C3939"/>
                </a:solidFill>
                <a:latin typeface="Roboto" pitchFamily="34" charset="0"/>
                <a:ea typeface="Roboto" pitchFamily="34" charset="-122"/>
                <a:cs typeface="Roboto" pitchFamily="34" charset="-120"/>
              </a:rPr>
              <a:t> treated as identifier, not numeric</a:t>
            </a:r>
            <a:endParaRPr lang="en-US" sz="1600" dirty="0"/>
          </a:p>
        </p:txBody>
      </p:sp>
      <p:sp>
        <p:nvSpPr>
          <p:cNvPr id="15" name="Text 12"/>
          <p:cNvSpPr/>
          <p:nvPr/>
        </p:nvSpPr>
        <p:spPr>
          <a:xfrm>
            <a:off x="1020604" y="5389959"/>
            <a:ext cx="7171373" cy="330279"/>
          </a:xfrm>
          <a:prstGeom prst="rect">
            <a:avLst/>
          </a:prstGeom>
          <a:noFill/>
          <a:ln/>
        </p:spPr>
        <p:txBody>
          <a:bodyPr wrap="none" lIns="0" tIns="0" rIns="0" bIns="0" rtlCol="0" anchor="t"/>
          <a:lstStyle/>
          <a:p>
            <a:pPr algn="l" marL="342900" indent="-342900">
              <a:lnSpc>
                <a:spcPts val="2600"/>
              </a:lnSpc>
              <a:buSzPct val="100000"/>
              <a:buChar char="•"/>
            </a:pPr>
            <a:r>
              <a:rPr lang="en-US" sz="1600" dirty="0">
                <a:solidFill>
                  <a:srgbClr val="3C3939"/>
                </a:solidFill>
                <a:latin typeface="Roboto" pitchFamily="34" charset="0"/>
                <a:ea typeface="Roboto" pitchFamily="34" charset="-122"/>
                <a:cs typeface="Roboto" pitchFamily="34" charset="-120"/>
              </a:rPr>
              <a:t>Useful categorical variables: property_type, sale_type, finishing, delivery_in</a:t>
            </a:r>
            <a:endParaRPr lang="en-US" sz="1600" dirty="0"/>
          </a:p>
        </p:txBody>
      </p:sp>
      <p:sp>
        <p:nvSpPr>
          <p:cNvPr id="16" name="Text 13"/>
          <p:cNvSpPr/>
          <p:nvPr/>
        </p:nvSpPr>
        <p:spPr>
          <a:xfrm>
            <a:off x="1020604" y="5792510"/>
            <a:ext cx="7171373" cy="330279"/>
          </a:xfrm>
          <a:prstGeom prst="rect">
            <a:avLst/>
          </a:prstGeom>
          <a:noFill/>
          <a:ln/>
        </p:spPr>
        <p:txBody>
          <a:bodyPr wrap="none" lIns="0" tIns="0" rIns="0" bIns="0" rtlCol="0" anchor="t"/>
          <a:lstStyle/>
          <a:p>
            <a:pPr algn="l" marL="342900" indent="-342900">
              <a:lnSpc>
                <a:spcPts val="2600"/>
              </a:lnSpc>
              <a:buSzPct val="100000"/>
              <a:buChar char="•"/>
            </a:pPr>
            <a:r>
              <a:rPr lang="en-US" sz="1600" dirty="0">
                <a:solidFill>
                  <a:srgbClr val="3C3939"/>
                </a:solidFill>
                <a:latin typeface="Roboto" pitchFamily="34" charset="0"/>
                <a:ea typeface="Roboto" pitchFamily="34" charset="-122"/>
                <a:cs typeface="Roboto" pitchFamily="34" charset="-120"/>
              </a:rPr>
              <a:t>Some features need transformation to numerical format</a:t>
            </a:r>
            <a:endParaRPr lang="en-US" sz="1600" dirty="0"/>
          </a:p>
        </p:txBody>
      </p:sp>
      <p:sp>
        <p:nvSpPr>
          <p:cNvPr id="17" name="Text 14"/>
          <p:cNvSpPr/>
          <p:nvPr/>
        </p:nvSpPr>
        <p:spPr>
          <a:xfrm>
            <a:off x="1020604" y="6195060"/>
            <a:ext cx="7171373" cy="330279"/>
          </a:xfrm>
          <a:prstGeom prst="rect">
            <a:avLst/>
          </a:prstGeom>
          <a:noFill/>
          <a:ln/>
        </p:spPr>
        <p:txBody>
          <a:bodyPr wrap="none" lIns="0" tIns="0" rIns="0" bIns="0" rtlCol="0" anchor="t"/>
          <a:lstStyle/>
          <a:p>
            <a:pPr algn="l" marL="342900" indent="-342900">
              <a:lnSpc>
                <a:spcPts val="2600"/>
              </a:lnSpc>
              <a:buSzPct val="100000"/>
              <a:buChar char="•"/>
            </a:pPr>
            <a:r>
              <a:rPr lang="en-US" sz="1600" dirty="0">
                <a:solidFill>
                  <a:srgbClr val="3C3939"/>
                </a:solidFill>
                <a:latin typeface="Roboto" pitchFamily="34" charset="0"/>
                <a:ea typeface="Roboto" pitchFamily="34" charset="-122"/>
                <a:cs typeface="Roboto" pitchFamily="34" charset="-120"/>
              </a:rPr>
              <a:t>Strong category imbalance observed</a:t>
            </a:r>
            <a:endParaRPr lang="en-US" sz="1600" dirty="0"/>
          </a:p>
        </p:txBody>
      </p:sp>
      <p:sp>
        <p:nvSpPr>
          <p:cNvPr id="18" name="Text 15"/>
          <p:cNvSpPr/>
          <p:nvPr/>
        </p:nvSpPr>
        <p:spPr>
          <a:xfrm>
            <a:off x="1020604" y="6649164"/>
            <a:ext cx="7171373" cy="330279"/>
          </a:xfrm>
          <a:prstGeom prst="rect">
            <a:avLst/>
          </a:prstGeom>
          <a:noFill/>
          <a:ln/>
        </p:spPr>
        <p:txBody>
          <a:bodyPr wrap="none" lIns="0" tIns="0" rIns="0" bIns="0" rtlCol="0" anchor="t"/>
          <a:lstStyle/>
          <a:p>
            <a:pPr algn="l" indent="0" marL="0">
              <a:lnSpc>
                <a:spcPts val="2600"/>
              </a:lnSpc>
              <a:buNone/>
            </a:pPr>
            <a:r>
              <a:rPr lang="en-US" sz="1600" b="1" dirty="0">
                <a:solidFill>
                  <a:srgbClr val="3C3939"/>
                </a:solidFill>
                <a:latin typeface="Roboto" pitchFamily="34" charset="0"/>
                <a:ea typeface="Roboto" pitchFamily="34" charset="-122"/>
                <a:cs typeface="Roboto" pitchFamily="34" charset="-120"/>
              </a:rPr>
              <a:t>Output:</a:t>
            </a:r>
            <a:endParaRPr lang="en-US" sz="1600" dirty="0"/>
          </a:p>
        </p:txBody>
      </p:sp>
      <p:sp>
        <p:nvSpPr>
          <p:cNvPr id="19" name="Text 16"/>
          <p:cNvSpPr/>
          <p:nvPr/>
        </p:nvSpPr>
        <p:spPr>
          <a:xfrm>
            <a:off x="1020604" y="7103269"/>
            <a:ext cx="7171373" cy="330279"/>
          </a:xfrm>
          <a:prstGeom prst="rect">
            <a:avLst/>
          </a:prstGeom>
          <a:noFill/>
          <a:ln/>
        </p:spPr>
        <p:txBody>
          <a:bodyPr wrap="none" lIns="0" tIns="0" rIns="0" bIns="0" rtlCol="0" anchor="t"/>
          <a:lstStyle/>
          <a:p>
            <a:pPr algn="l" marL="342900" indent="-342900">
              <a:lnSpc>
                <a:spcPts val="2600"/>
              </a:lnSpc>
              <a:buSzPct val="100000"/>
              <a:buChar char="•"/>
            </a:pPr>
            <a:r>
              <a:rPr lang="en-US" sz="1600" dirty="0">
                <a:solidFill>
                  <a:srgbClr val="3C3939"/>
                </a:solidFill>
                <a:latin typeface="Roboto" pitchFamily="34" charset="0"/>
                <a:ea typeface="Roboto" pitchFamily="34" charset="-122"/>
                <a:cs typeface="Roboto" pitchFamily="34" charset="-120"/>
              </a:rPr>
              <a:t>Clear understanding of dataset strengths and limitations</a:t>
            </a:r>
            <a:endParaRPr lang="en-US" sz="16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1365528"/>
            <a:ext cx="13042821" cy="362903"/>
          </a:xfrm>
          <a:prstGeom prst="rect">
            <a:avLst/>
          </a:prstGeom>
          <a:noFill/>
          <a:ln/>
        </p:spPr>
        <p:txBody>
          <a:bodyPr wrap="none" lIns="0" tIns="0" rIns="0" bIns="0" rtlCol="0" anchor="t"/>
          <a:lstStyle/>
          <a:p>
            <a:pPr algn="l" indent="0" marL="0">
              <a:lnSpc>
                <a:spcPts val="2850"/>
              </a:lnSpc>
              <a:buNone/>
            </a:pPr>
            <a:r>
              <a:rPr lang="en-US" sz="1750" dirty="0">
                <a:solidFill>
                  <a:srgbClr val="3C3939"/>
                </a:solidFill>
                <a:latin typeface="Roboto" pitchFamily="34" charset="0"/>
                <a:ea typeface="Roboto" pitchFamily="34" charset="-122"/>
                <a:cs typeface="Roboto" pitchFamily="34" charset="-120"/>
              </a:rPr>
              <a:t>Step 3 – Data Cleaning</a:t>
            </a:r>
            <a:endParaRPr lang="en-US" sz="1750" dirty="0"/>
          </a:p>
        </p:txBody>
      </p:sp>
      <p:sp>
        <p:nvSpPr>
          <p:cNvPr id="3" name="Shape 1"/>
          <p:cNvSpPr/>
          <p:nvPr/>
        </p:nvSpPr>
        <p:spPr>
          <a:xfrm>
            <a:off x="793790" y="1983581"/>
            <a:ext cx="13042821" cy="5084445"/>
          </a:xfrm>
          <a:prstGeom prst="roundRect">
            <a:avLst>
              <a:gd name="adj" fmla="val 2877"/>
            </a:avLst>
          </a:prstGeom>
          <a:solidFill>
            <a:srgbClr val="FFFFFF">
              <a:alpha val="95000"/>
            </a:srgbClr>
          </a:solidFill>
          <a:ln w="30480">
            <a:solidFill>
              <a:srgbClr val="C7C7D0"/>
            </a:solidFill>
            <a:prstDash val="solid"/>
          </a:ln>
        </p:spPr>
      </p:sp>
      <p:sp>
        <p:nvSpPr>
          <p:cNvPr id="4" name="Shape 2"/>
          <p:cNvSpPr/>
          <p:nvPr/>
        </p:nvSpPr>
        <p:spPr>
          <a:xfrm>
            <a:off x="763310" y="1983581"/>
            <a:ext cx="121920" cy="5084445"/>
          </a:xfrm>
          <a:prstGeom prst="roundRect">
            <a:avLst>
              <a:gd name="adj" fmla="val 78139"/>
            </a:avLst>
          </a:prstGeom>
          <a:solidFill>
            <a:srgbClr val="1B1B27"/>
          </a:solidFill>
          <a:ln/>
        </p:spPr>
      </p:sp>
      <p:sp>
        <p:nvSpPr>
          <p:cNvPr id="5" name="Text 3"/>
          <p:cNvSpPr/>
          <p:nvPr/>
        </p:nvSpPr>
        <p:spPr>
          <a:xfrm>
            <a:off x="1142524" y="2240875"/>
            <a:ext cx="12436793" cy="362903"/>
          </a:xfrm>
          <a:prstGeom prst="rect">
            <a:avLst/>
          </a:prstGeom>
          <a:noFill/>
          <a:ln/>
        </p:spPr>
        <p:txBody>
          <a:bodyPr wrap="none" lIns="0" tIns="0" rIns="0" bIns="0" rtlCol="0" anchor="t"/>
          <a:lstStyle/>
          <a:p>
            <a:pPr algn="l" indent="0" marL="0">
              <a:lnSpc>
                <a:spcPts val="2850"/>
              </a:lnSpc>
              <a:buNone/>
            </a:pPr>
            <a:r>
              <a:rPr lang="en-US" sz="1750" b="1" dirty="0">
                <a:solidFill>
                  <a:srgbClr val="3C3939"/>
                </a:solidFill>
                <a:latin typeface="Roboto" pitchFamily="34" charset="0"/>
                <a:ea typeface="Roboto" pitchFamily="34" charset="-122"/>
                <a:cs typeface="Roboto" pitchFamily="34" charset="-120"/>
              </a:rPr>
              <a:t>Goal:</a:t>
            </a:r>
            <a:pPr algn="l" indent="0" marL="0">
              <a:lnSpc>
                <a:spcPts val="2850"/>
              </a:lnSpc>
              <a:buNone/>
            </a:pPr>
            <a:r>
              <a:rPr lang="en-US" sz="1750" dirty="0">
                <a:solidFill>
                  <a:srgbClr val="3C3939"/>
                </a:solidFill>
                <a:latin typeface="Roboto" pitchFamily="34" charset="0"/>
                <a:ea typeface="Roboto" pitchFamily="34" charset="-122"/>
                <a:cs typeface="Roboto" pitchFamily="34" charset="-120"/>
              </a:rPr>
              <a:t> Prepare the dataset for accurate analysis.</a:t>
            </a:r>
            <a:endParaRPr lang="en-US" sz="1750" dirty="0"/>
          </a:p>
        </p:txBody>
      </p:sp>
      <p:sp>
        <p:nvSpPr>
          <p:cNvPr id="6" name="Text 4"/>
          <p:cNvSpPr/>
          <p:nvPr/>
        </p:nvSpPr>
        <p:spPr>
          <a:xfrm>
            <a:off x="1142524" y="2739866"/>
            <a:ext cx="12436793" cy="362903"/>
          </a:xfrm>
          <a:prstGeom prst="rect">
            <a:avLst/>
          </a:prstGeom>
          <a:noFill/>
          <a:ln/>
        </p:spPr>
        <p:txBody>
          <a:bodyPr wrap="none" lIns="0" tIns="0" rIns="0" bIns="0" rtlCol="0" anchor="t"/>
          <a:lstStyle/>
          <a:p>
            <a:pPr algn="l" indent="0" marL="0">
              <a:lnSpc>
                <a:spcPts val="2850"/>
              </a:lnSpc>
              <a:buNone/>
            </a:pPr>
            <a:r>
              <a:rPr lang="en-US" sz="1750" b="1" dirty="0">
                <a:solidFill>
                  <a:srgbClr val="3C3939"/>
                </a:solidFill>
                <a:latin typeface="Roboto" pitchFamily="34" charset="0"/>
                <a:ea typeface="Roboto" pitchFamily="34" charset="-122"/>
                <a:cs typeface="Roboto" pitchFamily="34" charset="-120"/>
              </a:rPr>
              <a:t>Process &amp; Actions:</a:t>
            </a:r>
            <a:endParaRPr lang="en-US" sz="1750" dirty="0"/>
          </a:p>
        </p:txBody>
      </p:sp>
      <p:sp>
        <p:nvSpPr>
          <p:cNvPr id="7" name="Text 5"/>
          <p:cNvSpPr/>
          <p:nvPr/>
        </p:nvSpPr>
        <p:spPr>
          <a:xfrm>
            <a:off x="1142524" y="3238857"/>
            <a:ext cx="12436793" cy="362903"/>
          </a:xfrm>
          <a:prstGeom prst="rect">
            <a:avLst/>
          </a:prstGeom>
          <a:noFill/>
          <a:ln/>
        </p:spPr>
        <p:txBody>
          <a:bodyPr wrap="none" lIns="0" tIns="0" rIns="0" bIns="0" rtlCol="0" anchor="t"/>
          <a:lstStyle/>
          <a:p>
            <a:pPr algn="l" marL="342900" indent="-342900">
              <a:lnSpc>
                <a:spcPts val="2850"/>
              </a:lnSpc>
              <a:buSzPct val="100000"/>
              <a:buChar char="•"/>
            </a:pPr>
            <a:r>
              <a:rPr lang="en-US" sz="1750" b="1" dirty="0">
                <a:solidFill>
                  <a:srgbClr val="3C3939"/>
                </a:solidFill>
                <a:latin typeface="Roboto" pitchFamily="34" charset="0"/>
                <a:ea typeface="Roboto" pitchFamily="34" charset="-122"/>
                <a:cs typeface="Roboto" pitchFamily="34" charset="-120"/>
              </a:rPr>
              <a:t>Removed</a:t>
            </a:r>
            <a:pPr algn="l" indent="0" marL="0">
              <a:lnSpc>
                <a:spcPts val="2850"/>
              </a:lnSpc>
              <a:buNone/>
            </a:pPr>
            <a:r>
              <a:rPr lang="en-US" sz="1750" dirty="0">
                <a:solidFill>
                  <a:srgbClr val="3C3939"/>
                </a:solidFill>
                <a:latin typeface="Roboto" pitchFamily="34" charset="0"/>
                <a:ea typeface="Roboto" pitchFamily="34" charset="-122"/>
                <a:cs typeface="Roboto" pitchFamily="34" charset="-120"/>
              </a:rPr>
              <a:t> empty/unusable columns</a:t>
            </a:r>
            <a:endParaRPr lang="en-US" sz="1750" dirty="0"/>
          </a:p>
        </p:txBody>
      </p:sp>
      <p:sp>
        <p:nvSpPr>
          <p:cNvPr id="8" name="Text 6"/>
          <p:cNvSpPr/>
          <p:nvPr/>
        </p:nvSpPr>
        <p:spPr>
          <a:xfrm>
            <a:off x="1142524" y="3681055"/>
            <a:ext cx="12436793" cy="362903"/>
          </a:xfrm>
          <a:prstGeom prst="rect">
            <a:avLst/>
          </a:prstGeom>
          <a:noFill/>
          <a:ln/>
        </p:spPr>
        <p:txBody>
          <a:bodyPr wrap="none" lIns="0" tIns="0" rIns="0" bIns="0" rtlCol="0" anchor="t"/>
          <a:lstStyle/>
          <a:p>
            <a:pPr algn="l" marL="342900" indent="-342900">
              <a:lnSpc>
                <a:spcPts val="2850"/>
              </a:lnSpc>
              <a:buSzPct val="100000"/>
              <a:buChar char="•"/>
            </a:pPr>
            <a:r>
              <a:rPr lang="en-US" sz="1750" b="1" dirty="0">
                <a:solidFill>
                  <a:srgbClr val="3C3939"/>
                </a:solidFill>
                <a:latin typeface="Roboto" pitchFamily="34" charset="0"/>
                <a:ea typeface="Roboto" pitchFamily="34" charset="-122"/>
                <a:cs typeface="Roboto" pitchFamily="34" charset="-120"/>
              </a:rPr>
              <a:t>Handled anomalies</a:t>
            </a:r>
            <a:pPr algn="l" indent="0" marL="0">
              <a:lnSpc>
                <a:spcPts val="2850"/>
              </a:lnSpc>
              <a:buNone/>
            </a:pPr>
            <a:r>
              <a:rPr lang="en-US" sz="1750" dirty="0">
                <a:solidFill>
                  <a:srgbClr val="3C3939"/>
                </a:solidFill>
                <a:latin typeface="Roboto" pitchFamily="34" charset="0"/>
                <a:ea typeface="Roboto" pitchFamily="34" charset="-122"/>
                <a:cs typeface="Roboto" pitchFamily="34" charset="-120"/>
              </a:rPr>
              <a:t> in bedrooms and bathrooms</a:t>
            </a:r>
            <a:endParaRPr lang="en-US" sz="1750" dirty="0"/>
          </a:p>
        </p:txBody>
      </p:sp>
      <p:sp>
        <p:nvSpPr>
          <p:cNvPr id="9" name="Text 7"/>
          <p:cNvSpPr/>
          <p:nvPr/>
        </p:nvSpPr>
        <p:spPr>
          <a:xfrm>
            <a:off x="1142524" y="4123253"/>
            <a:ext cx="12436793" cy="362903"/>
          </a:xfrm>
          <a:prstGeom prst="rect">
            <a:avLst/>
          </a:prstGeom>
          <a:noFill/>
          <a:ln/>
        </p:spPr>
        <p:txBody>
          <a:bodyPr wrap="none" lIns="0" tIns="0" rIns="0" bIns="0" rtlCol="0" anchor="t"/>
          <a:lstStyle/>
          <a:p>
            <a:pPr algn="l" marL="342900" indent="-342900">
              <a:lnSpc>
                <a:spcPts val="2850"/>
              </a:lnSpc>
              <a:buSzPct val="100000"/>
              <a:buChar char="•"/>
            </a:pPr>
            <a:r>
              <a:rPr lang="en-US" sz="1750" b="1" dirty="0">
                <a:solidFill>
                  <a:srgbClr val="3C3939"/>
                </a:solidFill>
                <a:latin typeface="Roboto" pitchFamily="34" charset="0"/>
                <a:ea typeface="Roboto" pitchFamily="34" charset="-122"/>
                <a:cs typeface="Roboto" pitchFamily="34" charset="-120"/>
              </a:rPr>
              <a:t>Converted</a:t>
            </a:r>
            <a:pPr algn="l" indent="0" marL="0">
              <a:lnSpc>
                <a:spcPts val="2850"/>
              </a:lnSpc>
              <a:buNone/>
            </a:pPr>
            <a:r>
              <a:rPr lang="en-US" sz="1750" dirty="0">
                <a:solidFill>
                  <a:srgbClr val="3C3939"/>
                </a:solidFill>
                <a:latin typeface="Roboto" pitchFamily="34" charset="0"/>
                <a:ea typeface="Roboto" pitchFamily="34" charset="-122"/>
                <a:cs typeface="Roboto" pitchFamily="34" charset="-120"/>
              </a:rPr>
              <a:t> identifiers to correct format</a:t>
            </a:r>
            <a:endParaRPr lang="en-US" sz="1750" dirty="0"/>
          </a:p>
        </p:txBody>
      </p:sp>
      <p:sp>
        <p:nvSpPr>
          <p:cNvPr id="10" name="Text 8"/>
          <p:cNvSpPr/>
          <p:nvPr/>
        </p:nvSpPr>
        <p:spPr>
          <a:xfrm>
            <a:off x="1142524" y="4565452"/>
            <a:ext cx="12436793" cy="362903"/>
          </a:xfrm>
          <a:prstGeom prst="rect">
            <a:avLst/>
          </a:prstGeom>
          <a:noFill/>
          <a:ln/>
        </p:spPr>
        <p:txBody>
          <a:bodyPr wrap="none" lIns="0" tIns="0" rIns="0" bIns="0" rtlCol="0" anchor="t"/>
          <a:lstStyle/>
          <a:p>
            <a:pPr algn="l" marL="342900" indent="-342900">
              <a:lnSpc>
                <a:spcPts val="2850"/>
              </a:lnSpc>
              <a:buSzPct val="100000"/>
              <a:buChar char="•"/>
            </a:pPr>
            <a:r>
              <a:rPr lang="en-US" sz="1750" b="1" dirty="0">
                <a:solidFill>
                  <a:srgbClr val="3C3939"/>
                </a:solidFill>
                <a:latin typeface="Roboto" pitchFamily="34" charset="0"/>
                <a:ea typeface="Roboto" pitchFamily="34" charset="-122"/>
                <a:cs typeface="Roboto" pitchFamily="34" charset="-120"/>
              </a:rPr>
              <a:t>Transformed</a:t>
            </a:r>
            <a:pPr algn="l" indent="0" marL="0">
              <a:lnSpc>
                <a:spcPts val="2850"/>
              </a:lnSpc>
              <a:buNone/>
            </a:pPr>
            <a:r>
              <a:rPr lang="en-US" sz="1750" dirty="0">
                <a:solidFill>
                  <a:srgbClr val="3C3939"/>
                </a:solidFill>
                <a:latin typeface="Roboto" pitchFamily="34" charset="0"/>
                <a:ea typeface="Roboto" pitchFamily="34" charset="-122"/>
                <a:cs typeface="Roboto" pitchFamily="34" charset="-120"/>
              </a:rPr>
              <a:t> features into numerical representation</a:t>
            </a:r>
            <a:endParaRPr lang="en-US" sz="1750" dirty="0"/>
          </a:p>
        </p:txBody>
      </p:sp>
      <p:sp>
        <p:nvSpPr>
          <p:cNvPr id="11" name="Text 9"/>
          <p:cNvSpPr/>
          <p:nvPr/>
        </p:nvSpPr>
        <p:spPr>
          <a:xfrm>
            <a:off x="1142524" y="5007650"/>
            <a:ext cx="12436793" cy="362903"/>
          </a:xfrm>
          <a:prstGeom prst="rect">
            <a:avLst/>
          </a:prstGeom>
          <a:noFill/>
          <a:ln/>
        </p:spPr>
        <p:txBody>
          <a:bodyPr wrap="none" lIns="0" tIns="0" rIns="0" bIns="0" rtlCol="0" anchor="t"/>
          <a:lstStyle/>
          <a:p>
            <a:pPr algn="l" marL="342900" indent="-342900">
              <a:lnSpc>
                <a:spcPts val="2850"/>
              </a:lnSpc>
              <a:buSzPct val="100000"/>
              <a:buChar char="•"/>
            </a:pPr>
            <a:r>
              <a:rPr lang="en-US" sz="1750" b="1" dirty="0">
                <a:solidFill>
                  <a:srgbClr val="3C3939"/>
                </a:solidFill>
                <a:latin typeface="Roboto" pitchFamily="34" charset="0"/>
                <a:ea typeface="Roboto" pitchFamily="34" charset="-122"/>
                <a:cs typeface="Roboto" pitchFamily="34" charset="-120"/>
              </a:rPr>
              <a:t>Selected</a:t>
            </a:r>
            <a:pPr algn="l" indent="0" marL="0">
              <a:lnSpc>
                <a:spcPts val="2850"/>
              </a:lnSpc>
              <a:buNone/>
            </a:pPr>
            <a:r>
              <a:rPr lang="en-US" sz="1750" dirty="0">
                <a:solidFill>
                  <a:srgbClr val="3C3939"/>
                </a:solidFill>
                <a:latin typeface="Roboto" pitchFamily="34" charset="0"/>
                <a:ea typeface="Roboto" pitchFamily="34" charset="-122"/>
                <a:cs typeface="Roboto" pitchFamily="34" charset="-120"/>
              </a:rPr>
              <a:t> useful categorical variables for grouping</a:t>
            </a:r>
            <a:endParaRPr lang="en-US" sz="1750" dirty="0"/>
          </a:p>
        </p:txBody>
      </p:sp>
      <p:sp>
        <p:nvSpPr>
          <p:cNvPr id="12" name="Text 10"/>
          <p:cNvSpPr/>
          <p:nvPr/>
        </p:nvSpPr>
        <p:spPr>
          <a:xfrm>
            <a:off x="1142524" y="5449848"/>
            <a:ext cx="12436793" cy="362903"/>
          </a:xfrm>
          <a:prstGeom prst="rect">
            <a:avLst/>
          </a:prstGeom>
          <a:noFill/>
          <a:ln/>
        </p:spPr>
        <p:txBody>
          <a:bodyPr wrap="none" lIns="0" tIns="0" rIns="0" bIns="0" rtlCol="0" anchor="t"/>
          <a:lstStyle/>
          <a:p>
            <a:pPr algn="l" marL="342900" indent="-342900">
              <a:lnSpc>
                <a:spcPts val="2850"/>
              </a:lnSpc>
              <a:buSzPct val="100000"/>
              <a:buChar char="•"/>
            </a:pPr>
            <a:r>
              <a:rPr lang="en-US" sz="1750" b="1" dirty="0">
                <a:solidFill>
                  <a:srgbClr val="3C3939"/>
                </a:solidFill>
                <a:latin typeface="Roboto" pitchFamily="34" charset="0"/>
                <a:ea typeface="Roboto" pitchFamily="34" charset="-122"/>
                <a:cs typeface="Roboto" pitchFamily="34" charset="-120"/>
              </a:rPr>
              <a:t>Noted</a:t>
            </a:r>
            <a:pPr algn="l" indent="0" marL="0">
              <a:lnSpc>
                <a:spcPts val="2850"/>
              </a:lnSpc>
              <a:buNone/>
            </a:pPr>
            <a:r>
              <a:rPr lang="en-US" sz="1750" dirty="0">
                <a:solidFill>
                  <a:srgbClr val="3C3939"/>
                </a:solidFill>
                <a:latin typeface="Roboto" pitchFamily="34" charset="0"/>
                <a:ea typeface="Roboto" pitchFamily="34" charset="-122"/>
                <a:cs typeface="Roboto" pitchFamily="34" charset="-120"/>
              </a:rPr>
              <a:t> imbalance in some categories</a:t>
            </a:r>
            <a:endParaRPr lang="en-US" sz="1750" dirty="0"/>
          </a:p>
        </p:txBody>
      </p:sp>
      <p:sp>
        <p:nvSpPr>
          <p:cNvPr id="13" name="Text 11"/>
          <p:cNvSpPr/>
          <p:nvPr/>
        </p:nvSpPr>
        <p:spPr>
          <a:xfrm>
            <a:off x="1142524" y="5948839"/>
            <a:ext cx="12436793" cy="362903"/>
          </a:xfrm>
          <a:prstGeom prst="rect">
            <a:avLst/>
          </a:prstGeom>
          <a:noFill/>
          <a:ln/>
        </p:spPr>
        <p:txBody>
          <a:bodyPr wrap="none" lIns="0" tIns="0" rIns="0" bIns="0" rtlCol="0" anchor="t"/>
          <a:lstStyle/>
          <a:p>
            <a:pPr algn="l" indent="0" marL="0">
              <a:lnSpc>
                <a:spcPts val="2850"/>
              </a:lnSpc>
              <a:buNone/>
            </a:pPr>
            <a:r>
              <a:rPr lang="en-US" sz="1750" b="1" dirty="0">
                <a:solidFill>
                  <a:srgbClr val="3C3939"/>
                </a:solidFill>
                <a:latin typeface="Roboto" pitchFamily="34" charset="0"/>
                <a:ea typeface="Roboto" pitchFamily="34" charset="-122"/>
                <a:cs typeface="Roboto" pitchFamily="34" charset="-120"/>
              </a:rPr>
              <a:t>Output:</a:t>
            </a:r>
            <a:endParaRPr lang="en-US" sz="1750" dirty="0"/>
          </a:p>
        </p:txBody>
      </p:sp>
      <p:sp>
        <p:nvSpPr>
          <p:cNvPr id="14" name="Text 12"/>
          <p:cNvSpPr/>
          <p:nvPr/>
        </p:nvSpPr>
        <p:spPr>
          <a:xfrm>
            <a:off x="1142524" y="6447830"/>
            <a:ext cx="12436793"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3C3939"/>
                </a:solidFill>
                <a:latin typeface="Roboto" pitchFamily="34" charset="0"/>
                <a:ea typeface="Roboto" pitchFamily="34" charset="-122"/>
                <a:cs typeface="Roboto" pitchFamily="34" charset="-120"/>
              </a:rPr>
              <a:t>A </a:t>
            </a:r>
            <a:pPr algn="l" indent="0" marL="0">
              <a:lnSpc>
                <a:spcPts val="2850"/>
              </a:lnSpc>
              <a:buNone/>
            </a:pPr>
            <a:r>
              <a:rPr lang="en-US" sz="1750" b="1" dirty="0">
                <a:solidFill>
                  <a:srgbClr val="3C3939"/>
                </a:solidFill>
                <a:latin typeface="Roboto" pitchFamily="34" charset="0"/>
                <a:ea typeface="Roboto" pitchFamily="34" charset="-122"/>
                <a:cs typeface="Roboto" pitchFamily="34" charset="-120"/>
              </a:rPr>
              <a:t>clean, structured dataset</a:t>
            </a:r>
            <a:pPr algn="l" indent="0" marL="0">
              <a:lnSpc>
                <a:spcPts val="2850"/>
              </a:lnSpc>
              <a:buNone/>
            </a:pPr>
            <a:r>
              <a:rPr lang="en-US" sz="1750" dirty="0">
                <a:solidFill>
                  <a:srgbClr val="3C3939"/>
                </a:solidFill>
                <a:latin typeface="Roboto" pitchFamily="34" charset="0"/>
                <a:ea typeface="Roboto" pitchFamily="34" charset="-122"/>
                <a:cs typeface="Roboto" pitchFamily="34" charset="-120"/>
              </a:rPr>
              <a:t> ready for analysis and visualization</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1779508"/>
            <a:ext cx="13042821" cy="362903"/>
          </a:xfrm>
          <a:prstGeom prst="rect">
            <a:avLst/>
          </a:prstGeom>
          <a:noFill/>
          <a:ln/>
        </p:spPr>
        <p:txBody>
          <a:bodyPr wrap="none" lIns="0" tIns="0" rIns="0" bIns="0" rtlCol="0" anchor="t"/>
          <a:lstStyle/>
          <a:p>
            <a:pPr algn="l" indent="0" marL="0">
              <a:lnSpc>
                <a:spcPts val="2850"/>
              </a:lnSpc>
              <a:buNone/>
            </a:pPr>
            <a:r>
              <a:rPr lang="en-US" sz="1750" dirty="0">
                <a:solidFill>
                  <a:srgbClr val="3C3939"/>
                </a:solidFill>
                <a:latin typeface="Roboto" pitchFamily="34" charset="0"/>
                <a:ea typeface="Roboto" pitchFamily="34" charset="-122"/>
                <a:cs typeface="Roboto" pitchFamily="34" charset="-120"/>
              </a:rPr>
              <a:t>Step 5–Pre-Processing </a:t>
            </a:r>
            <a:endParaRPr lang="en-US" sz="1750" dirty="0"/>
          </a:p>
        </p:txBody>
      </p:sp>
      <p:sp>
        <p:nvSpPr>
          <p:cNvPr id="3" name="Shape 1"/>
          <p:cNvSpPr/>
          <p:nvPr/>
        </p:nvSpPr>
        <p:spPr>
          <a:xfrm>
            <a:off x="793790" y="2397562"/>
            <a:ext cx="13042821" cy="4256484"/>
          </a:xfrm>
          <a:prstGeom prst="roundRect">
            <a:avLst>
              <a:gd name="adj" fmla="val 3437"/>
            </a:avLst>
          </a:prstGeom>
          <a:solidFill>
            <a:srgbClr val="FFFFFF">
              <a:alpha val="95000"/>
            </a:srgbClr>
          </a:solidFill>
          <a:ln w="30480">
            <a:solidFill>
              <a:srgbClr val="C7C7D0"/>
            </a:solidFill>
            <a:prstDash val="solid"/>
          </a:ln>
        </p:spPr>
      </p:sp>
      <p:sp>
        <p:nvSpPr>
          <p:cNvPr id="4" name="Shape 2"/>
          <p:cNvSpPr/>
          <p:nvPr/>
        </p:nvSpPr>
        <p:spPr>
          <a:xfrm>
            <a:off x="763310" y="2397562"/>
            <a:ext cx="121920" cy="4256484"/>
          </a:xfrm>
          <a:prstGeom prst="roundRect">
            <a:avLst>
              <a:gd name="adj" fmla="val 78139"/>
            </a:avLst>
          </a:prstGeom>
          <a:solidFill>
            <a:srgbClr val="1B1B27"/>
          </a:solidFill>
          <a:ln/>
        </p:spPr>
      </p:sp>
      <p:sp>
        <p:nvSpPr>
          <p:cNvPr id="5" name="Text 3"/>
          <p:cNvSpPr/>
          <p:nvPr/>
        </p:nvSpPr>
        <p:spPr>
          <a:xfrm>
            <a:off x="1142524" y="2654856"/>
            <a:ext cx="12436793"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3C3939"/>
                </a:solidFill>
                <a:latin typeface="Roboto" pitchFamily="34" charset="0"/>
                <a:ea typeface="Roboto" pitchFamily="34" charset="-122"/>
                <a:cs typeface="Roboto" pitchFamily="34" charset="-120"/>
              </a:rPr>
              <a:t>A) Detect &amp; Handle Duplicates</a:t>
            </a:r>
            <a:endParaRPr lang="en-US" sz="1750" dirty="0"/>
          </a:p>
        </p:txBody>
      </p:sp>
      <p:sp>
        <p:nvSpPr>
          <p:cNvPr id="6" name="Text 4"/>
          <p:cNvSpPr/>
          <p:nvPr/>
        </p:nvSpPr>
        <p:spPr>
          <a:xfrm>
            <a:off x="1142524" y="3097054"/>
            <a:ext cx="12436793"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3C3939"/>
                </a:solidFill>
                <a:latin typeface="Roboto" pitchFamily="34" charset="0"/>
                <a:ea typeface="Roboto" pitchFamily="34" charset="-122"/>
                <a:cs typeface="Roboto" pitchFamily="34" charset="-120"/>
              </a:rPr>
              <a:t>B) train_test_split</a:t>
            </a:r>
            <a:endParaRPr lang="en-US" sz="1750" dirty="0"/>
          </a:p>
        </p:txBody>
      </p:sp>
      <p:sp>
        <p:nvSpPr>
          <p:cNvPr id="7" name="Text 5"/>
          <p:cNvSpPr/>
          <p:nvPr/>
        </p:nvSpPr>
        <p:spPr>
          <a:xfrm>
            <a:off x="1142524" y="3539252"/>
            <a:ext cx="12436793"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3C3939"/>
                </a:solidFill>
                <a:latin typeface="Roboto" pitchFamily="34" charset="0"/>
                <a:ea typeface="Roboto" pitchFamily="34" charset="-122"/>
                <a:cs typeface="Roboto" pitchFamily="34" charset="-120"/>
              </a:rPr>
              <a:t>C) Detect &amp; Handle NaNs</a:t>
            </a:r>
            <a:endParaRPr lang="en-US" sz="1750" dirty="0"/>
          </a:p>
        </p:txBody>
      </p:sp>
      <p:sp>
        <p:nvSpPr>
          <p:cNvPr id="8" name="Text 6"/>
          <p:cNvSpPr/>
          <p:nvPr/>
        </p:nvSpPr>
        <p:spPr>
          <a:xfrm>
            <a:off x="1142524" y="3981450"/>
            <a:ext cx="12436793"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3C3939"/>
                </a:solidFill>
                <a:latin typeface="Roboto" pitchFamily="34" charset="0"/>
                <a:ea typeface="Roboto" pitchFamily="34" charset="-122"/>
                <a:cs typeface="Roboto" pitchFamily="34" charset="-120"/>
              </a:rPr>
              <a:t>D) Detect &amp; Handle Outliers</a:t>
            </a:r>
            <a:endParaRPr lang="en-US" sz="1750" dirty="0"/>
          </a:p>
        </p:txBody>
      </p:sp>
      <p:sp>
        <p:nvSpPr>
          <p:cNvPr id="9" name="Text 7"/>
          <p:cNvSpPr/>
          <p:nvPr/>
        </p:nvSpPr>
        <p:spPr>
          <a:xfrm>
            <a:off x="1142524" y="4423648"/>
            <a:ext cx="12436793" cy="725805"/>
          </a:xfrm>
          <a:prstGeom prst="rect">
            <a:avLst/>
          </a:prstGeom>
          <a:noFill/>
          <a:ln/>
        </p:spPr>
        <p:txBody>
          <a:bodyPr wrap="square" lIns="0" tIns="0" rIns="0" bIns="0" rtlCol="0" anchor="t"/>
          <a:lstStyle/>
          <a:p>
            <a:pPr algn="l" marL="342900" indent="-342900">
              <a:lnSpc>
                <a:spcPts val="2850"/>
              </a:lnSpc>
              <a:buSzPct val="100000"/>
              <a:buChar char="•"/>
            </a:pPr>
            <a:r>
              <a:rPr lang="en-US" sz="1750" dirty="0">
                <a:solidFill>
                  <a:srgbClr val="3C3939"/>
                </a:solidFill>
                <a:latin typeface="Roboto" pitchFamily="34" charset="0"/>
                <a:ea typeface="Roboto" pitchFamily="34" charset="-122"/>
                <a:cs typeface="Roboto" pitchFamily="34" charset="-120"/>
              </a:rPr>
              <a:t>E) Encoding: (Ordinal:[OrdinalEncoder, LabelEncoder] - Nominal: [&lt; 7 uniques(OneHotEncoding), &gt; 7 uniques (BinaryEncoder)])</a:t>
            </a:r>
            <a:endParaRPr lang="en-US" sz="1750" dirty="0"/>
          </a:p>
        </p:txBody>
      </p:sp>
      <p:sp>
        <p:nvSpPr>
          <p:cNvPr id="10" name="Text 8"/>
          <p:cNvSpPr/>
          <p:nvPr/>
        </p:nvSpPr>
        <p:spPr>
          <a:xfrm>
            <a:off x="1142524" y="5228749"/>
            <a:ext cx="12436793"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3C3939"/>
                </a:solidFill>
                <a:latin typeface="Roboto" pitchFamily="34" charset="0"/>
                <a:ea typeface="Roboto" pitchFamily="34" charset="-122"/>
                <a:cs typeface="Roboto" pitchFamily="34" charset="-120"/>
              </a:rPr>
              <a:t>F) Imbalanced: X_train_resampled</a:t>
            </a:r>
            <a:endParaRPr lang="en-US" sz="1750" dirty="0"/>
          </a:p>
        </p:txBody>
      </p:sp>
      <p:sp>
        <p:nvSpPr>
          <p:cNvPr id="11" name="Text 9"/>
          <p:cNvSpPr/>
          <p:nvPr/>
        </p:nvSpPr>
        <p:spPr>
          <a:xfrm>
            <a:off x="1142524" y="5670947"/>
            <a:ext cx="12436793" cy="725805"/>
          </a:xfrm>
          <a:prstGeom prst="rect">
            <a:avLst/>
          </a:prstGeom>
          <a:noFill/>
          <a:ln/>
        </p:spPr>
        <p:txBody>
          <a:bodyPr wrap="square" lIns="0" tIns="0" rIns="0" bIns="0" rtlCol="0" anchor="t"/>
          <a:lstStyle/>
          <a:p>
            <a:pPr algn="l" marL="342900" indent="-342900">
              <a:lnSpc>
                <a:spcPts val="2850"/>
              </a:lnSpc>
              <a:buSzPct val="100000"/>
              <a:buChar char="•"/>
            </a:pPr>
            <a:r>
              <a:rPr lang="en-US" sz="1750" dirty="0">
                <a:solidFill>
                  <a:srgbClr val="3C3939"/>
                </a:solidFill>
                <a:latin typeface="Roboto" pitchFamily="34" charset="0"/>
                <a:ea typeface="Roboto" pitchFamily="34" charset="-122"/>
                <a:cs typeface="Roboto" pitchFamily="34" charset="-120"/>
              </a:rPr>
              <a:t>G) Scaling: StandardScaler, MinMaxScaler, RobustScaler: X_train_resampled_scaled make it with the best syntax for my presentaion</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1866424"/>
            <a:ext cx="7556421" cy="362903"/>
          </a:xfrm>
          <a:prstGeom prst="rect">
            <a:avLst/>
          </a:prstGeom>
          <a:noFill/>
          <a:ln/>
        </p:spPr>
        <p:txBody>
          <a:bodyPr wrap="none" lIns="0" tIns="0" rIns="0" bIns="0" rtlCol="0" anchor="t"/>
          <a:lstStyle/>
          <a:p>
            <a:pPr algn="l" indent="0" marL="0">
              <a:lnSpc>
                <a:spcPts val="2850"/>
              </a:lnSpc>
              <a:buNone/>
            </a:pPr>
            <a:r>
              <a:rPr lang="en-US" sz="1750" dirty="0">
                <a:solidFill>
                  <a:srgbClr val="3C3939"/>
                </a:solidFill>
                <a:latin typeface="Roboto" pitchFamily="34" charset="0"/>
                <a:ea typeface="Roboto" pitchFamily="34" charset="-122"/>
                <a:cs typeface="Roboto" pitchFamily="34" charset="-120"/>
              </a:rPr>
              <a:t>step 4:Exploratory Data Analysis (EDA)&amp;Visualization</a:t>
            </a:r>
            <a:endParaRPr lang="en-US" sz="1750" dirty="0"/>
          </a:p>
        </p:txBody>
      </p:sp>
      <p:pic>
        <p:nvPicPr>
          <p:cNvPr id="4" name="Image 1" descr="preencoded.png">    </p:cNvPr>
          <p:cNvPicPr>
            <a:picLocks noChangeAspect="1"/>
          </p:cNvPicPr>
          <p:nvPr/>
        </p:nvPicPr>
        <p:blipFill>
          <a:blip r:embed="rId2"/>
          <a:stretch>
            <a:fillRect/>
          </a:stretch>
        </p:blipFill>
        <p:spPr>
          <a:xfrm>
            <a:off x="793790" y="2484477"/>
            <a:ext cx="1134070" cy="1360884"/>
          </a:xfrm>
          <a:prstGeom prst="rect">
            <a:avLst/>
          </a:prstGeom>
        </p:spPr>
      </p:pic>
      <p:sp>
        <p:nvSpPr>
          <p:cNvPr id="5" name="Text 1"/>
          <p:cNvSpPr/>
          <p:nvPr/>
        </p:nvSpPr>
        <p:spPr>
          <a:xfrm>
            <a:off x="2154674" y="2711291"/>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3C3939"/>
                </a:solidFill>
                <a:latin typeface="Raleway" pitchFamily="34" charset="0"/>
                <a:ea typeface="Raleway" pitchFamily="34" charset="-122"/>
                <a:cs typeface="Raleway" pitchFamily="34" charset="-120"/>
              </a:rPr>
              <a:t>Univariate Analysis</a:t>
            </a:r>
            <a:endParaRPr lang="en-US" sz="2200" dirty="0"/>
          </a:p>
        </p:txBody>
      </p:sp>
      <p:pic>
        <p:nvPicPr>
          <p:cNvPr id="6" name="Image 2" descr="preencoded.png">    </p:cNvPr>
          <p:cNvPicPr>
            <a:picLocks noChangeAspect="1"/>
          </p:cNvPicPr>
          <p:nvPr/>
        </p:nvPicPr>
        <p:blipFill>
          <a:blip r:embed="rId3"/>
          <a:stretch>
            <a:fillRect/>
          </a:stretch>
        </p:blipFill>
        <p:spPr>
          <a:xfrm>
            <a:off x="793790" y="3845362"/>
            <a:ext cx="1134070" cy="1360884"/>
          </a:xfrm>
          <a:prstGeom prst="rect">
            <a:avLst/>
          </a:prstGeom>
        </p:spPr>
      </p:pic>
      <p:sp>
        <p:nvSpPr>
          <p:cNvPr id="7" name="Text 2"/>
          <p:cNvSpPr/>
          <p:nvPr/>
        </p:nvSpPr>
        <p:spPr>
          <a:xfrm>
            <a:off x="2154674" y="4072176"/>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3C3939"/>
                </a:solidFill>
                <a:latin typeface="Raleway" pitchFamily="34" charset="0"/>
                <a:ea typeface="Raleway" pitchFamily="34" charset="-122"/>
                <a:cs typeface="Raleway" pitchFamily="34" charset="-120"/>
              </a:rPr>
              <a:t>Bivariate Analysis</a:t>
            </a:r>
            <a:endParaRPr lang="en-US" sz="2200" dirty="0"/>
          </a:p>
        </p:txBody>
      </p:sp>
      <p:pic>
        <p:nvPicPr>
          <p:cNvPr id="8" name="Image 3" descr="preencoded.png">    </p:cNvPr>
          <p:cNvPicPr>
            <a:picLocks noChangeAspect="1"/>
          </p:cNvPicPr>
          <p:nvPr/>
        </p:nvPicPr>
        <p:blipFill>
          <a:blip r:embed="rId4"/>
          <a:stretch>
            <a:fillRect/>
          </a:stretch>
        </p:blipFill>
        <p:spPr>
          <a:xfrm>
            <a:off x="793790" y="5206246"/>
            <a:ext cx="1134070" cy="1360884"/>
          </a:xfrm>
          <a:prstGeom prst="rect">
            <a:avLst/>
          </a:prstGeom>
        </p:spPr>
      </p:pic>
      <p:sp>
        <p:nvSpPr>
          <p:cNvPr id="9" name="Text 3"/>
          <p:cNvSpPr/>
          <p:nvPr/>
        </p:nvSpPr>
        <p:spPr>
          <a:xfrm>
            <a:off x="2154674" y="5433060"/>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3C3939"/>
                </a:solidFill>
                <a:latin typeface="Raleway" pitchFamily="34" charset="0"/>
                <a:ea typeface="Raleway" pitchFamily="34" charset="-122"/>
                <a:cs typeface="Raleway" pitchFamily="34" charset="-120"/>
              </a:rPr>
              <a:t>Multivariate Analysis</a:t>
            </a:r>
            <a:endParaRPr lang="en-US" sz="22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3246715"/>
            <a:ext cx="7556421" cy="362903"/>
          </a:xfrm>
          <a:prstGeom prst="rect">
            <a:avLst/>
          </a:prstGeom>
          <a:noFill/>
          <a:ln/>
        </p:spPr>
        <p:txBody>
          <a:bodyPr wrap="none" lIns="0" tIns="0" rIns="0" bIns="0" rtlCol="0" anchor="t"/>
          <a:lstStyle/>
          <a:p>
            <a:pPr algn="l" indent="0" marL="0">
              <a:lnSpc>
                <a:spcPts val="2850"/>
              </a:lnSpc>
              <a:buNone/>
            </a:pPr>
            <a:r>
              <a:rPr lang="en-US" sz="1750" dirty="0">
                <a:solidFill>
                  <a:srgbClr val="3C3939"/>
                </a:solidFill>
                <a:latin typeface="Roboto" pitchFamily="34" charset="0"/>
                <a:ea typeface="Roboto" pitchFamily="34" charset="-122"/>
                <a:cs typeface="Roboto" pitchFamily="34" charset="-120"/>
              </a:rPr>
              <a:t>Pre-Processing Mind Map</a:t>
            </a:r>
            <a:endParaRPr lang="en-US" sz="1750" dirty="0"/>
          </a:p>
        </p:txBody>
      </p:sp>
      <p:sp>
        <p:nvSpPr>
          <p:cNvPr id="4" name="Shape 1"/>
          <p:cNvSpPr/>
          <p:nvPr/>
        </p:nvSpPr>
        <p:spPr>
          <a:xfrm>
            <a:off x="6280190" y="3864769"/>
            <a:ext cx="7556421" cy="1322189"/>
          </a:xfrm>
          <a:prstGeom prst="roundRect">
            <a:avLst>
              <a:gd name="adj" fmla="val 41173"/>
            </a:avLst>
          </a:prstGeom>
          <a:solidFill>
            <a:srgbClr val="E1E1EA"/>
          </a:solidFill>
          <a:ln w="7620">
            <a:solidFill>
              <a:srgbClr val="C7C7D0"/>
            </a:solidFill>
            <a:prstDash val="solid"/>
          </a:ln>
        </p:spPr>
      </p:sp>
      <p:sp>
        <p:nvSpPr>
          <p:cNvPr id="5" name="Text 2"/>
          <p:cNvSpPr/>
          <p:nvPr/>
        </p:nvSpPr>
        <p:spPr>
          <a:xfrm>
            <a:off x="6514624" y="4099203"/>
            <a:ext cx="4113133" cy="354330"/>
          </a:xfrm>
          <a:prstGeom prst="rect">
            <a:avLst/>
          </a:prstGeom>
          <a:noFill/>
          <a:ln/>
        </p:spPr>
        <p:txBody>
          <a:bodyPr wrap="none" lIns="0" tIns="0" rIns="0" bIns="0" rtlCol="0" anchor="t"/>
          <a:lstStyle/>
          <a:p>
            <a:pPr algn="l" indent="0" marL="0">
              <a:lnSpc>
                <a:spcPts val="2750"/>
              </a:lnSpc>
              <a:buNone/>
            </a:pPr>
            <a:r>
              <a:rPr lang="en-US" sz="2200" b="1" dirty="0">
                <a:solidFill>
                  <a:srgbClr val="3C3939"/>
                </a:solidFill>
                <a:latin typeface="Raleway" pitchFamily="34" charset="0"/>
                <a:ea typeface="Raleway" pitchFamily="34" charset="-122"/>
                <a:cs typeface="Raleway" pitchFamily="34" charset="-120"/>
              </a:rPr>
              <a:t>A) Detect &amp; Handle Duplicates</a:t>
            </a:r>
            <a:endParaRPr lang="en-US" sz="2200" dirty="0"/>
          </a:p>
        </p:txBody>
      </p:sp>
      <p:sp>
        <p:nvSpPr>
          <p:cNvPr id="6" name="Text 3"/>
          <p:cNvSpPr/>
          <p:nvPr/>
        </p:nvSpPr>
        <p:spPr>
          <a:xfrm>
            <a:off x="6514624" y="4589621"/>
            <a:ext cx="7087553"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3C3939"/>
                </a:solidFill>
                <a:latin typeface="Roboto" pitchFamily="34" charset="0"/>
                <a:ea typeface="Roboto" pitchFamily="34" charset="-122"/>
                <a:cs typeface="Roboto" pitchFamily="34" charset="-120"/>
              </a:rPr>
              <a:t>Remove or consolidate duplicate records.</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3246715"/>
            <a:ext cx="7556421" cy="362903"/>
          </a:xfrm>
          <a:prstGeom prst="rect">
            <a:avLst/>
          </a:prstGeom>
          <a:noFill/>
          <a:ln/>
        </p:spPr>
        <p:txBody>
          <a:bodyPr wrap="none" lIns="0" tIns="0" rIns="0" bIns="0" rtlCol="0" anchor="t"/>
          <a:lstStyle/>
          <a:p>
            <a:pPr algn="l" indent="0" marL="0">
              <a:lnSpc>
                <a:spcPts val="2850"/>
              </a:lnSpc>
              <a:buNone/>
            </a:pPr>
            <a:r>
              <a:rPr lang="en-US" sz="1750" dirty="0">
                <a:solidFill>
                  <a:srgbClr val="3C3939"/>
                </a:solidFill>
                <a:latin typeface="Roboto" pitchFamily="34" charset="0"/>
                <a:ea typeface="Roboto" pitchFamily="34" charset="-122"/>
                <a:cs typeface="Roboto" pitchFamily="34" charset="-120"/>
              </a:rPr>
              <a:t>Pre-Processing Mind Map</a:t>
            </a:r>
            <a:endParaRPr lang="en-US" sz="1750" dirty="0"/>
          </a:p>
        </p:txBody>
      </p:sp>
      <p:sp>
        <p:nvSpPr>
          <p:cNvPr id="4" name="Shape 1"/>
          <p:cNvSpPr/>
          <p:nvPr/>
        </p:nvSpPr>
        <p:spPr>
          <a:xfrm>
            <a:off x="793790" y="3864769"/>
            <a:ext cx="7556421" cy="1322189"/>
          </a:xfrm>
          <a:prstGeom prst="roundRect">
            <a:avLst>
              <a:gd name="adj" fmla="val 41173"/>
            </a:avLst>
          </a:prstGeom>
          <a:solidFill>
            <a:srgbClr val="E1E1EA"/>
          </a:solidFill>
          <a:ln w="7620">
            <a:solidFill>
              <a:srgbClr val="C7C7D0"/>
            </a:solidFill>
            <a:prstDash val="solid"/>
          </a:ln>
        </p:spPr>
      </p:sp>
      <p:sp>
        <p:nvSpPr>
          <p:cNvPr id="5" name="Text 2"/>
          <p:cNvSpPr/>
          <p:nvPr/>
        </p:nvSpPr>
        <p:spPr>
          <a:xfrm>
            <a:off x="1028224" y="4099203"/>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3C3939"/>
                </a:solidFill>
                <a:latin typeface="Raleway" pitchFamily="34" charset="0"/>
                <a:ea typeface="Raleway" pitchFamily="34" charset="-122"/>
                <a:cs typeface="Raleway" pitchFamily="34" charset="-120"/>
              </a:rPr>
              <a:t>B) Train/Test Split</a:t>
            </a:r>
            <a:endParaRPr lang="en-US" sz="2200" dirty="0"/>
          </a:p>
        </p:txBody>
      </p:sp>
      <p:sp>
        <p:nvSpPr>
          <p:cNvPr id="6" name="Text 3"/>
          <p:cNvSpPr/>
          <p:nvPr/>
        </p:nvSpPr>
        <p:spPr>
          <a:xfrm>
            <a:off x="1028224" y="4589621"/>
            <a:ext cx="7087553"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3C3939"/>
                </a:solidFill>
                <a:latin typeface="Roboto" pitchFamily="34" charset="0"/>
                <a:ea typeface="Roboto" pitchFamily="34" charset="-122"/>
                <a:cs typeface="Roboto" pitchFamily="34" charset="-120"/>
              </a:rPr>
              <a:t>Split dataset into training and testing sets.</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3025616"/>
            <a:ext cx="7556421" cy="362903"/>
          </a:xfrm>
          <a:prstGeom prst="rect">
            <a:avLst/>
          </a:prstGeom>
          <a:noFill/>
          <a:ln/>
        </p:spPr>
        <p:txBody>
          <a:bodyPr wrap="none" lIns="0" tIns="0" rIns="0" bIns="0" rtlCol="0" anchor="t"/>
          <a:lstStyle/>
          <a:p>
            <a:pPr algn="l" indent="0" marL="0">
              <a:lnSpc>
                <a:spcPts val="2850"/>
              </a:lnSpc>
              <a:buNone/>
            </a:pPr>
            <a:r>
              <a:rPr lang="en-US" sz="1750" dirty="0">
                <a:solidFill>
                  <a:srgbClr val="3C3939"/>
                </a:solidFill>
                <a:latin typeface="Roboto" pitchFamily="34" charset="0"/>
                <a:ea typeface="Roboto" pitchFamily="34" charset="-122"/>
                <a:cs typeface="Roboto" pitchFamily="34" charset="-120"/>
              </a:rPr>
              <a:t>Pre-Processing Mind Map</a:t>
            </a:r>
            <a:endParaRPr lang="en-US" sz="1750" dirty="0"/>
          </a:p>
        </p:txBody>
      </p:sp>
      <p:sp>
        <p:nvSpPr>
          <p:cNvPr id="4" name="Shape 1"/>
          <p:cNvSpPr/>
          <p:nvPr/>
        </p:nvSpPr>
        <p:spPr>
          <a:xfrm>
            <a:off x="793790" y="3643670"/>
            <a:ext cx="7556421" cy="1764387"/>
          </a:xfrm>
          <a:prstGeom prst="roundRect">
            <a:avLst>
              <a:gd name="adj" fmla="val 30854"/>
            </a:avLst>
          </a:prstGeom>
          <a:solidFill>
            <a:srgbClr val="E1E1EA"/>
          </a:solidFill>
          <a:ln w="7620">
            <a:solidFill>
              <a:srgbClr val="C7C7D0"/>
            </a:solidFill>
            <a:prstDash val="solid"/>
          </a:ln>
        </p:spPr>
      </p:sp>
      <p:sp>
        <p:nvSpPr>
          <p:cNvPr id="5" name="Text 2"/>
          <p:cNvSpPr/>
          <p:nvPr/>
        </p:nvSpPr>
        <p:spPr>
          <a:xfrm>
            <a:off x="1028224" y="3878104"/>
            <a:ext cx="3389471" cy="354330"/>
          </a:xfrm>
          <a:prstGeom prst="rect">
            <a:avLst/>
          </a:prstGeom>
          <a:noFill/>
          <a:ln/>
        </p:spPr>
        <p:txBody>
          <a:bodyPr wrap="none" lIns="0" tIns="0" rIns="0" bIns="0" rtlCol="0" anchor="t"/>
          <a:lstStyle/>
          <a:p>
            <a:pPr algn="l" indent="0" marL="0">
              <a:lnSpc>
                <a:spcPts val="2750"/>
              </a:lnSpc>
              <a:buNone/>
            </a:pPr>
            <a:r>
              <a:rPr lang="en-US" sz="2200" b="1" dirty="0">
                <a:solidFill>
                  <a:srgbClr val="3C3939"/>
                </a:solidFill>
                <a:latin typeface="Raleway" pitchFamily="34" charset="0"/>
                <a:ea typeface="Raleway" pitchFamily="34" charset="-122"/>
                <a:cs typeface="Raleway" pitchFamily="34" charset="-120"/>
              </a:rPr>
              <a:t>C) Detect &amp; Handle NaNs</a:t>
            </a:r>
            <a:endParaRPr lang="en-US" sz="2200" dirty="0"/>
          </a:p>
        </p:txBody>
      </p:sp>
      <p:sp>
        <p:nvSpPr>
          <p:cNvPr id="6" name="Text 3"/>
          <p:cNvSpPr/>
          <p:nvPr/>
        </p:nvSpPr>
        <p:spPr>
          <a:xfrm>
            <a:off x="1028224" y="4368522"/>
            <a:ext cx="7087553"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3C3939"/>
                </a:solidFill>
                <a:latin typeface="Roboto" pitchFamily="34" charset="0"/>
                <a:ea typeface="Roboto" pitchFamily="34" charset="-122"/>
                <a:cs typeface="Roboto" pitchFamily="34" charset="-120"/>
              </a:rPr>
              <a:t>Imputation (mean, median, mode)</a:t>
            </a:r>
            <a:endParaRPr lang="en-US" sz="1750" dirty="0"/>
          </a:p>
        </p:txBody>
      </p:sp>
      <p:sp>
        <p:nvSpPr>
          <p:cNvPr id="7" name="Text 4"/>
          <p:cNvSpPr/>
          <p:nvPr/>
        </p:nvSpPr>
        <p:spPr>
          <a:xfrm>
            <a:off x="1028224" y="4810720"/>
            <a:ext cx="7087553"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3C3939"/>
                </a:solidFill>
                <a:latin typeface="Roboto" pitchFamily="34" charset="0"/>
                <a:ea typeface="Roboto" pitchFamily="34" charset="-122"/>
                <a:cs typeface="Roboto" pitchFamily="34" charset="-120"/>
              </a:rPr>
              <a:t>Drop missing values</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13</Slides>
  <Notes>13</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13</vt:i4>
      </vt:variant>
    </vt:vector>
  </HeadingPairs>
  <TitlesOfParts>
    <vt:vector size="16"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2025-08-18T15:41:05Z</dcterms:created>
  <dcterms:modified xsi:type="dcterms:W3CDTF">2025-08-18T15:41:05Z</dcterms:modified>
</cp:coreProperties>
</file>